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4" r:id="rId2"/>
    <p:sldId id="257" r:id="rId3"/>
    <p:sldId id="263" r:id="rId4"/>
    <p:sldId id="386" r:id="rId5"/>
    <p:sldId id="384" r:id="rId6"/>
    <p:sldId id="317" r:id="rId7"/>
    <p:sldId id="385" r:id="rId8"/>
    <p:sldId id="388" r:id="rId9"/>
    <p:sldId id="337" r:id="rId10"/>
    <p:sldId id="362" r:id="rId11"/>
    <p:sldId id="387" r:id="rId12"/>
    <p:sldId id="332" r:id="rId13"/>
    <p:sldId id="345" r:id="rId14"/>
    <p:sldId id="346" r:id="rId15"/>
    <p:sldId id="347" r:id="rId16"/>
    <p:sldId id="348" r:id="rId17"/>
    <p:sldId id="378" r:id="rId18"/>
    <p:sldId id="379" r:id="rId19"/>
    <p:sldId id="380" r:id="rId20"/>
    <p:sldId id="381" r:id="rId21"/>
    <p:sldId id="382" r:id="rId22"/>
    <p:sldId id="358" r:id="rId23"/>
    <p:sldId id="383" r:id="rId24"/>
    <p:sldId id="359" r:id="rId25"/>
    <p:sldId id="360" r:id="rId26"/>
    <p:sldId id="341" r:id="rId27"/>
    <p:sldId id="339" r:id="rId28"/>
    <p:sldId id="340" r:id="rId29"/>
    <p:sldId id="389" r:id="rId30"/>
    <p:sldId id="390" r:id="rId31"/>
    <p:sldId id="391" r:id="rId32"/>
    <p:sldId id="392" r:id="rId33"/>
    <p:sldId id="393" r:id="rId34"/>
    <p:sldId id="394" r:id="rId35"/>
    <p:sldId id="342" r:id="rId36"/>
    <p:sldId id="370" r:id="rId37"/>
    <p:sldId id="369" r:id="rId38"/>
    <p:sldId id="368" r:id="rId39"/>
    <p:sldId id="336" r:id="rId40"/>
    <p:sldId id="373" r:id="rId41"/>
    <p:sldId id="372" r:id="rId42"/>
    <p:sldId id="371" r:id="rId43"/>
    <p:sldId id="374" r:id="rId44"/>
    <p:sldId id="375" r:id="rId45"/>
    <p:sldId id="376" r:id="rId46"/>
    <p:sldId id="316" r:id="rId4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tta Calchi" initials="NC" lastIdx="1" clrIdx="0">
    <p:extLst>
      <p:ext uri="{19B8F6BF-5375-455C-9EA6-DF929625EA0E}">
        <p15:presenceInfo xmlns:p15="http://schemas.microsoft.com/office/powerpoint/2012/main" userId="7569df5d327894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4BACC6"/>
    <a:srgbClr val="BFBFBF"/>
    <a:srgbClr val="8064A2"/>
    <a:srgbClr val="9BBB59"/>
    <a:srgbClr val="E7E7E7"/>
    <a:srgbClr val="00A6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51FF-9BB9-C8F9-BF96-3D43DCB977ED}" v="785" dt="2021-04-19T14:30:2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6"/>
    <p:restoredTop sz="93964" autoAdjust="0"/>
  </p:normalViewPr>
  <p:slideViewPr>
    <p:cSldViewPr snapToGrid="0">
      <p:cViewPr varScale="1">
        <p:scale>
          <a:sx n="80" d="100"/>
          <a:sy n="80" d="100"/>
        </p:scale>
        <p:origin x="94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ó Bruna" userId="S::10601323@polimi.it::cb50c996-c13d-4cc3-9a40-434ae2a13164" providerId="AD" clId="Web-{E0F951FF-9BB9-C8F9-BF96-3D43DCB977ED}"/>
    <pc:docChg chg="delSld modSld">
      <pc:chgData name="Nicoló Bruna" userId="S::10601323@polimi.it::cb50c996-c13d-4cc3-9a40-434ae2a13164" providerId="AD" clId="Web-{E0F951FF-9BB9-C8F9-BF96-3D43DCB977ED}" dt="2021-04-19T14:30:28.171" v="393" actId="20577"/>
      <pc:docMkLst>
        <pc:docMk/>
      </pc:docMkLst>
      <pc:sldChg chg="modSp">
        <pc:chgData name="Nicoló Bruna" userId="S::10601323@polimi.it::cb50c996-c13d-4cc3-9a40-434ae2a13164" providerId="AD" clId="Web-{E0F951FF-9BB9-C8F9-BF96-3D43DCB977ED}" dt="2021-04-19T14:30:28.171" v="393" actId="20577"/>
        <pc:sldMkLst>
          <pc:docMk/>
          <pc:sldMk cId="4102302403" sldId="263"/>
        </pc:sldMkLst>
        <pc:spChg chg="mod">
          <ac:chgData name="Nicoló Bruna" userId="S::10601323@polimi.it::cb50c996-c13d-4cc3-9a40-434ae2a13164" providerId="AD" clId="Web-{E0F951FF-9BB9-C8F9-BF96-3D43DCB977ED}" dt="2021-04-19T14:30:28.171" v="393" actId="20577"/>
          <ac:spMkLst>
            <pc:docMk/>
            <pc:sldMk cId="4102302403" sldId="263"/>
            <ac:spMk id="3" creationId="{00000000-0000-0000-0000-000000000000}"/>
          </ac:spMkLst>
        </pc:spChg>
      </pc:sldChg>
      <pc:sldChg chg="del">
        <pc:chgData name="Nicoló Bruna" userId="S::10601323@polimi.it::cb50c996-c13d-4cc3-9a40-434ae2a13164" providerId="AD" clId="Web-{E0F951FF-9BB9-C8F9-BF96-3D43DCB977ED}" dt="2021-04-19T14:14:37.363" v="378"/>
        <pc:sldMkLst>
          <pc:docMk/>
          <pc:sldMk cId="3706358720" sldId="315"/>
        </pc:sldMkLst>
      </pc:sldChg>
      <pc:sldChg chg="modSp">
        <pc:chgData name="Nicoló Bruna" userId="S::10601323@polimi.it::cb50c996-c13d-4cc3-9a40-434ae2a13164" providerId="AD" clId="Web-{E0F951FF-9BB9-C8F9-BF96-3D43DCB977ED}" dt="2021-04-19T14:14:57.848" v="382" actId="20577"/>
        <pc:sldMkLst>
          <pc:docMk/>
          <pc:sldMk cId="2844929208" sldId="317"/>
        </pc:sldMkLst>
        <pc:spChg chg="mod">
          <ac:chgData name="Nicoló Bruna" userId="S::10601323@polimi.it::cb50c996-c13d-4cc3-9a40-434ae2a13164" providerId="AD" clId="Web-{E0F951FF-9BB9-C8F9-BF96-3D43DCB977ED}" dt="2021-04-19T14:14:57.848" v="382" actId="20577"/>
          <ac:spMkLst>
            <pc:docMk/>
            <pc:sldMk cId="2844929208" sldId="317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3:40:08.926" v="83" actId="20577"/>
        <pc:sldMkLst>
          <pc:docMk/>
          <pc:sldMk cId="486171899" sldId="333"/>
        </pc:sldMkLst>
        <pc:spChg chg="mod">
          <ac:chgData name="Nicoló Bruna" userId="S::10601323@polimi.it::cb50c996-c13d-4cc3-9a40-434ae2a13164" providerId="AD" clId="Web-{E0F951FF-9BB9-C8F9-BF96-3D43DCB977ED}" dt="2021-04-19T13:40:08.926" v="83" actId="20577"/>
          <ac:spMkLst>
            <pc:docMk/>
            <pc:sldMk cId="486171899" sldId="333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3:27.126" v="374" actId="20577"/>
        <pc:sldMkLst>
          <pc:docMk/>
          <pc:sldMk cId="2709970284" sldId="335"/>
        </pc:sldMkLst>
        <pc:spChg chg="mod">
          <ac:chgData name="Nicoló Bruna" userId="S::10601323@polimi.it::cb50c996-c13d-4cc3-9a40-434ae2a13164" providerId="AD" clId="Web-{E0F951FF-9BB9-C8F9-BF96-3D43DCB977ED}" dt="2021-04-19T14:13:27.126" v="374" actId="20577"/>
          <ac:spMkLst>
            <pc:docMk/>
            <pc:sldMk cId="2709970284" sldId="335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02:47.670" v="306" actId="20577"/>
        <pc:sldMkLst>
          <pc:docMk/>
          <pc:sldMk cId="1613241045" sldId="336"/>
        </pc:sldMkLst>
        <pc:spChg chg="mod">
          <ac:chgData name="Nicoló Bruna" userId="S::10601323@polimi.it::cb50c996-c13d-4cc3-9a40-434ae2a13164" providerId="AD" clId="Web-{E0F951FF-9BB9-C8F9-BF96-3D43DCB977ED}" dt="2021-04-19T14:02:47.670" v="306" actId="20577"/>
          <ac:spMkLst>
            <pc:docMk/>
            <pc:sldMk cId="1613241045" sldId="336"/>
            <ac:spMk id="5" creationId="{B9B106FA-FC95-F548-A3A1-EF57FFB3D6B7}"/>
          </ac:spMkLst>
        </pc:spChg>
      </pc:sldChg>
      <pc:sldChg chg="modSp">
        <pc:chgData name="Nicoló Bruna" userId="S::10601323@polimi.it::cb50c996-c13d-4cc3-9a40-434ae2a13164" providerId="AD" clId="Web-{E0F951FF-9BB9-C8F9-BF96-3D43DCB977ED}" dt="2021-04-19T14:15:09.895" v="385" actId="20577"/>
        <pc:sldMkLst>
          <pc:docMk/>
          <pc:sldMk cId="1627840713" sldId="337"/>
        </pc:sldMkLst>
        <pc:spChg chg="mod">
          <ac:chgData name="Nicoló Bruna" userId="S::10601323@polimi.it::cb50c996-c13d-4cc3-9a40-434ae2a13164" providerId="AD" clId="Web-{E0F951FF-9BB9-C8F9-BF96-3D43DCB977ED}" dt="2021-04-19T14:15:09.895" v="385" actId="20577"/>
          <ac:spMkLst>
            <pc:docMk/>
            <pc:sldMk cId="1627840713" sldId="337"/>
            <ac:spMk id="5" creationId="{B9B106FA-FC95-F548-A3A1-EF57FFB3D6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dirty="0"/>
            <a:t>Specifiche funzionali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/>
            <a:t>Game design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Implementazione gioco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xfrm>
          <a:off x="5191304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dirty="0"/>
            <a:t>Prove su utenti target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36045517-CEA4-4BE3-B836-C2B6BFE5649B}">
      <dgm:prSet phldrT="[Text]"/>
      <dgm:spPr>
        <a:xfrm>
          <a:off x="6971480" y="1248463"/>
          <a:ext cx="1049583" cy="104958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it-IT" dirty="0" err="1"/>
            <a:t>Publicazione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/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4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4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4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4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4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4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DED4DE26-FBF5-465A-B430-6EF13A1A1D16}" type="pres">
      <dgm:prSet presAssocID="{2A22E84C-3AA3-4E9C-AE5F-9C2FB0D7FB11}" presName="middle" presStyleCnt="0"/>
      <dgm:spPr/>
    </dgm:pt>
    <dgm:pt modelId="{712670C9-CA68-47E1-8F1C-72AA0C5FA129}" type="pres">
      <dgm:prSet presAssocID="{2A22E84C-3AA3-4E9C-AE5F-9C2FB0D7FB11}" presName="parTxMid" presStyleLbl="revTx" presStyleIdx="3" presStyleCnt="4"/>
      <dgm:spPr/>
    </dgm:pt>
    <dgm:pt modelId="{6DD7FEE4-D504-436F-9FCA-431DF0B7664D}" type="pres">
      <dgm:prSet presAssocID="{2A22E84C-3AA3-4E9C-AE5F-9C2FB0D7FB11}" presName="spMid" presStyleCnt="0"/>
      <dgm:spPr/>
    </dgm:pt>
    <dgm:pt modelId="{54C4F237-500E-4C7A-AC9F-A35B0820C725}" type="pres">
      <dgm:prSet presAssocID="{744EA591-F199-49C2-B63A-82709D96C729}" presName="chevronComposite1" presStyleCnt="0"/>
      <dgm:spPr/>
    </dgm:pt>
    <dgm:pt modelId="{0673AF07-BCE5-49F3-8266-45CEABC8FB79}" type="pres">
      <dgm:prSet presAssocID="{744EA591-F199-49C2-B63A-82709D96C729}" presName="chevron1" presStyleLbl="sibTrans2D1" presStyleIdx="3" presStyleCnt="4"/>
      <dgm:spPr>
        <a:xfrm>
          <a:off x="6426108" y="1309784"/>
          <a:ext cx="452761" cy="864371"/>
        </a:xfrm>
        <a:prstGeom prst="chevron">
          <a:avLst>
            <a:gd name="adj" fmla="val 62310"/>
          </a:avLst>
        </a:prstGeom>
      </dgm:spPr>
    </dgm:pt>
    <dgm:pt modelId="{FFE1BA80-9594-4566-9044-3B37531B41CD}" type="pres">
      <dgm:prSet presAssocID="{744EA591-F199-49C2-B63A-82709D96C729}" presName="spChevron1" presStyleCnt="0"/>
      <dgm:spPr/>
    </dgm:pt>
    <dgm:pt modelId="{98829723-0F9D-45C1-B764-5560E0603FA3}" type="pres">
      <dgm:prSet presAssocID="{36045517-CEA4-4BE3-B836-C2B6BFE5649B}" presName="last" presStyleCnt="0"/>
      <dgm:spPr/>
    </dgm:pt>
    <dgm:pt modelId="{FF05CF1A-98D0-43CF-AC29-DDEE61A30AC7}" type="pres">
      <dgm:prSet presAssocID="{36045517-CEA4-4BE3-B836-C2B6BFE5649B}" presName="circleTx" presStyleLbl="node1" presStyleIdx="18" presStyleCnt="19" custScaleX="112499" custScaleY="109725" custLinFactNeighborX="2038" custLinFactNeighborY="-2838"/>
      <dgm:spPr/>
    </dgm:pt>
    <dgm:pt modelId="{1E4CC7DE-0620-41BD-B405-63C81AEF4715}" type="pres">
      <dgm:prSet presAssocID="{36045517-CEA4-4BE3-B836-C2B6BFE5649B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47FE6A57-60D7-4517-A466-8D96AA0A00AA}" type="presOf" srcId="{2A22E84C-3AA3-4E9C-AE5F-9C2FB0D7FB11}" destId="{712670C9-CA68-47E1-8F1C-72AA0C5FA129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B9D1DEC-501D-4682-A0D9-E81D46210F19}" type="presOf" srcId="{36045517-CEA4-4BE3-B836-C2B6BFE5649B}" destId="{FF05CF1A-98D0-43CF-AC29-DDEE61A30AC7}" srcOrd="0" destOrd="0" presId="urn:microsoft.com/office/officeart/2009/3/layout/RandomtoResultProcess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08370A9F-3261-4008-AA62-6BC3793C6C13}" type="presParOf" srcId="{8E717362-E710-4B36-9874-D4330629E822}" destId="{DED4DE26-FBF5-465A-B430-6EF13A1A1D16}" srcOrd="6" destOrd="0" presId="urn:microsoft.com/office/officeart/2009/3/layout/RandomtoResultProcess"/>
    <dgm:cxn modelId="{18504EE9-7898-4FE0-820E-6A1E03F938CF}" type="presParOf" srcId="{DED4DE26-FBF5-465A-B430-6EF13A1A1D16}" destId="{712670C9-CA68-47E1-8F1C-72AA0C5FA129}" srcOrd="0" destOrd="0" presId="urn:microsoft.com/office/officeart/2009/3/layout/RandomtoResultProcess"/>
    <dgm:cxn modelId="{D9456906-2F95-4EA5-B8F4-01CC440843A5}" type="presParOf" srcId="{DED4DE26-FBF5-465A-B430-6EF13A1A1D16}" destId="{6DD7FEE4-D504-436F-9FCA-431DF0B7664D}" srcOrd="1" destOrd="0" presId="urn:microsoft.com/office/officeart/2009/3/layout/RandomtoResultProcess"/>
    <dgm:cxn modelId="{8903AD9A-D98E-4D31-814A-2D7FE4391266}" type="presParOf" srcId="{8E717362-E710-4B36-9874-D4330629E822}" destId="{54C4F237-500E-4C7A-AC9F-A35B0820C725}" srcOrd="7" destOrd="0" presId="urn:microsoft.com/office/officeart/2009/3/layout/RandomtoResultProcess"/>
    <dgm:cxn modelId="{073BC9DD-5CDE-4748-B98D-9B7A17376517}" type="presParOf" srcId="{54C4F237-500E-4C7A-AC9F-A35B0820C725}" destId="{0673AF07-BCE5-49F3-8266-45CEABC8FB79}" srcOrd="0" destOrd="0" presId="urn:microsoft.com/office/officeart/2009/3/layout/RandomtoResultProcess"/>
    <dgm:cxn modelId="{B62BB8C4-7897-4183-91DF-844202C17A80}" type="presParOf" srcId="{54C4F237-500E-4C7A-AC9F-A35B0820C725}" destId="{FFE1BA80-9594-4566-9044-3B37531B41CD}" srcOrd="1" destOrd="0" presId="urn:microsoft.com/office/officeart/2009/3/layout/RandomtoResultProcess"/>
    <dgm:cxn modelId="{49F44CD7-0894-47E1-A8BA-DEA10781A04E}" type="presParOf" srcId="{8E717362-E710-4B36-9874-D4330629E822}" destId="{98829723-0F9D-45C1-B764-5560E0603FA3}" srcOrd="8" destOrd="0" presId="urn:microsoft.com/office/officeart/2009/3/layout/RandomtoResultProcess"/>
    <dgm:cxn modelId="{343413DC-1628-4DEC-AE03-AF23CE6DD0CA}" type="presParOf" srcId="{98829723-0F9D-45C1-B764-5560E0603FA3}" destId="{FF05CF1A-98D0-43CF-AC29-DDEE61A30AC7}" srcOrd="0" destOrd="0" presId="urn:microsoft.com/office/officeart/2009/3/layout/RandomtoResultProcess"/>
    <dgm:cxn modelId="{228FDA79-0D5D-423F-B482-188FDF185AB6}" type="presParOf" srcId="{98829723-0F9D-45C1-B764-5560E0603FA3}" destId="{1E4CC7DE-0620-41BD-B405-63C81AEF4715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96075" y="2169810"/>
          <a:ext cx="1374873" cy="45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Specifiche funzionali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96075" y="2169810"/>
        <a:ext cx="1374873" cy="453083"/>
      </dsp:txXfrm>
    </dsp:sp>
    <dsp:sp modelId="{EE2CFDAD-5D63-4137-8687-BE2B42A87438}">
      <dsp:nvSpPr>
        <dsp:cNvPr id="0" name=""/>
        <dsp:cNvSpPr/>
      </dsp:nvSpPr>
      <dsp:spPr>
        <a:xfrm>
          <a:off x="94513" y="2032010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171068" y="1878899"/>
          <a:ext cx="109364" cy="109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54801" y="1909522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507912" y="1741100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706957" y="1679855"/>
          <a:ext cx="109364" cy="109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951934" y="1787033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105045" y="1863588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319400" y="2032010"/>
          <a:ext cx="109364" cy="109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411267" y="2200432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615090" y="1878899"/>
          <a:ext cx="281224" cy="28122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17957" y="2460721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09824" y="2598521"/>
          <a:ext cx="171859" cy="171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339490" y="2721009"/>
          <a:ext cx="249976" cy="2499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661023" y="2920053"/>
          <a:ext cx="109364" cy="109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722268" y="2721009"/>
          <a:ext cx="171859" cy="171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875379" y="2935365"/>
          <a:ext cx="109364" cy="10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013178" y="2690387"/>
          <a:ext cx="249976" cy="2499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350022" y="2629143"/>
          <a:ext cx="171859" cy="171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557646" y="1933106"/>
          <a:ext cx="504725" cy="963576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026607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Game design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2026607" y="1909735"/>
        <a:ext cx="1376525" cy="963567"/>
      </dsp:txXfrm>
    </dsp:sp>
    <dsp:sp modelId="{7F2A3A35-A73B-4A4A-A87C-754D8C7C69E9}">
      <dsp:nvSpPr>
        <dsp:cNvPr id="0" name=""/>
        <dsp:cNvSpPr/>
      </dsp:nvSpPr>
      <dsp:spPr>
        <a:xfrm>
          <a:off x="3403133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3907859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gioco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3907859" y="1909735"/>
        <a:ext cx="1376525" cy="963567"/>
      </dsp:txXfrm>
    </dsp:sp>
    <dsp:sp modelId="{54F8CDA4-9ABB-43F2-8E56-3C8CF35A9618}">
      <dsp:nvSpPr>
        <dsp:cNvPr id="0" name=""/>
        <dsp:cNvSpPr/>
      </dsp:nvSpPr>
      <dsp:spPr>
        <a:xfrm>
          <a:off x="5284384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70C9-CA68-47E1-8F1C-72AA0C5FA129}">
      <dsp:nvSpPr>
        <dsp:cNvPr id="0" name=""/>
        <dsp:cNvSpPr/>
      </dsp:nvSpPr>
      <dsp:spPr>
        <a:xfrm>
          <a:off x="5789110" y="1909735"/>
          <a:ext cx="1376525" cy="96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Prove su utenti target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5789110" y="1909735"/>
        <a:ext cx="1376525" cy="963567"/>
      </dsp:txXfrm>
    </dsp:sp>
    <dsp:sp modelId="{0673AF07-BCE5-49F3-8266-45CEABC8FB79}">
      <dsp:nvSpPr>
        <dsp:cNvPr id="0" name=""/>
        <dsp:cNvSpPr/>
      </dsp:nvSpPr>
      <dsp:spPr>
        <a:xfrm>
          <a:off x="7165635" y="1909267"/>
          <a:ext cx="504725" cy="963576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5CF1A-98D0-43CF-AC29-DDEE61A30AC7}">
      <dsp:nvSpPr>
        <dsp:cNvPr id="0" name=""/>
        <dsp:cNvSpPr/>
      </dsp:nvSpPr>
      <dsp:spPr>
        <a:xfrm>
          <a:off x="7688319" y="1739535"/>
          <a:ext cx="1316290" cy="12838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Publicazione</a:t>
          </a:r>
          <a:endParaRPr lang="en-US" sz="1400" kern="1200" dirty="0">
            <a:latin typeface="Calibri"/>
            <a:ea typeface="+mn-ea"/>
            <a:cs typeface="+mn-cs"/>
          </a:endParaRPr>
        </a:p>
      </dsp:txBody>
      <dsp:txXfrm>
        <a:off x="7881085" y="1927548"/>
        <a:ext cx="930758" cy="907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B3467-0EE5-FB41-9140-4ECA721A656E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4C84-93CC-084F-B282-8D9449949A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60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1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knowledge7.com/training/courses/effective-series/effective-git" TargetMode="External"/><Relationship Id="rId18" Type="http://schemas.openxmlformats.org/officeDocument/2006/relationships/image" Target="../media/image25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2.jpg"/><Relationship Id="rId17" Type="http://schemas.openxmlformats.org/officeDocument/2006/relationships/hyperlink" Target="https://pngimg.com/download/73352" TargetMode="External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hyperlink" Target="http://superuser.com/tags/visual-studio-2012/info" TargetMode="External"/><Relationship Id="rId15" Type="http://schemas.openxmlformats.org/officeDocument/2006/relationships/hyperlink" Target="https://ahmetcadirci.com.tr/2017/gitkraken-gitflow-kullanimi-ve-ozellikleri/" TargetMode="External"/><Relationship Id="rId10" Type="http://schemas.openxmlformats.org/officeDocument/2006/relationships/image" Target="../media/image20.png"/><Relationship Id="rId19" Type="http://schemas.openxmlformats.org/officeDocument/2006/relationships/image" Target="../media/image26.svg"/><Relationship Id="rId4" Type="http://schemas.openxmlformats.org/officeDocument/2006/relationships/image" Target="../media/image16.jpg"/><Relationship Id="rId9" Type="http://schemas.openxmlformats.org/officeDocument/2006/relationships/hyperlink" Target="https://wiki.audacityteam.org/wiki/New_Logo/Generic" TargetMode="External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4" y="4149725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>
                <a:solidFill>
                  <a:schemeClr val="lt1"/>
                </a:solidFill>
              </a:rPr>
              <a:t> - Round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35751" y="5252502"/>
            <a:ext cx="271963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909478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371321" y="5252502"/>
            <a:ext cx="3689051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	</a:t>
            </a:r>
            <a:r>
              <a:rPr lang="it-IT" sz="15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Chiara </a:t>
            </a:r>
            <a:r>
              <a:rPr lang="it-IT" sz="150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15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	Paganelli Chiara</a:t>
            </a:r>
            <a:endParaRPr sz="1500" b="0" i="0" u="none" strike="noStrike" cap="none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1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35751" y="6309043"/>
            <a:ext cx="972140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65F951B-6F3E-4CF4-902E-E7B687A32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3"/>
          <a:stretch/>
        </p:blipFill>
        <p:spPr>
          <a:xfrm>
            <a:off x="0" y="1548698"/>
            <a:ext cx="9504947" cy="45053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2827421" y="4836695"/>
            <a:ext cx="1744579" cy="721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95F3A09-677C-4E33-9C58-F6201FB89F08}"/>
              </a:ext>
            </a:extLst>
          </p:cNvPr>
          <p:cNvSpPr/>
          <p:nvPr/>
        </p:nvSpPr>
        <p:spPr>
          <a:xfrm>
            <a:off x="2021306" y="1925054"/>
            <a:ext cx="3296652" cy="842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4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0128BCF9-16C3-4D79-B666-875996065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3"/>
          <a:stretch/>
        </p:blipFill>
        <p:spPr>
          <a:xfrm>
            <a:off x="0" y="1548698"/>
            <a:ext cx="9504947" cy="450533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 dirty="0"/>
              <a:t>Presentazione Giochi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1642E4-43F9-4EFE-BCF7-F5AB5EDA8A46}"/>
              </a:ext>
            </a:extLst>
          </p:cNvPr>
          <p:cNvSpPr txBox="1"/>
          <p:nvPr/>
        </p:nvSpPr>
        <p:spPr>
          <a:xfrm>
            <a:off x="0" y="5829751"/>
            <a:ext cx="69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**Leverò il «</a:t>
            </a:r>
            <a:r>
              <a:rPr lang="it-IT" dirty="0" err="1"/>
              <a:t>unregistred</a:t>
            </a:r>
            <a:r>
              <a:rPr lang="it-IT" dirty="0"/>
              <a:t> » quando avremmo la versione definitiva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5826B5-50AE-44C8-AF80-ECC25B9D8BF1}"/>
              </a:ext>
            </a:extLst>
          </p:cNvPr>
          <p:cNvSpPr/>
          <p:nvPr/>
        </p:nvSpPr>
        <p:spPr>
          <a:xfrm>
            <a:off x="4685345" y="4008326"/>
            <a:ext cx="2153405" cy="114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3516D1-915D-4CBA-A872-77937D81ECAD}"/>
              </a:ext>
            </a:extLst>
          </p:cNvPr>
          <p:cNvSpPr txBox="1"/>
          <p:nvPr/>
        </p:nvSpPr>
        <p:spPr>
          <a:xfrm>
            <a:off x="0" y="702416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EB636C-A927-4DD5-B20B-DE8151A9A6DA}"/>
              </a:ext>
            </a:extLst>
          </p:cNvPr>
          <p:cNvSpPr/>
          <p:nvPr/>
        </p:nvSpPr>
        <p:spPr>
          <a:xfrm>
            <a:off x="872290" y="7956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5C8334-88E3-4CF8-A430-11C68346B56F}"/>
              </a:ext>
            </a:extLst>
          </p:cNvPr>
          <p:cNvSpPr txBox="1"/>
          <p:nvPr/>
        </p:nvSpPr>
        <p:spPr>
          <a:xfrm>
            <a:off x="1687843" y="696816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09E30C-D6DC-425F-AA9B-97DC6DFB3DC9}"/>
              </a:ext>
            </a:extLst>
          </p:cNvPr>
          <p:cNvSpPr txBox="1"/>
          <p:nvPr/>
        </p:nvSpPr>
        <p:spPr>
          <a:xfrm>
            <a:off x="3344888" y="702416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16715F-E852-484F-AD55-0C73AB22F27E}"/>
              </a:ext>
            </a:extLst>
          </p:cNvPr>
          <p:cNvSpPr txBox="1"/>
          <p:nvPr/>
        </p:nvSpPr>
        <p:spPr>
          <a:xfrm>
            <a:off x="5064759" y="705805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99788272-BE8D-4651-ADBE-3B57F99664CC}"/>
              </a:ext>
            </a:extLst>
          </p:cNvPr>
          <p:cNvSpPr/>
          <p:nvPr/>
        </p:nvSpPr>
        <p:spPr>
          <a:xfrm>
            <a:off x="2536358" y="79009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19765BEB-61DA-4D5C-9E10-CE9E6BDE80E7}"/>
              </a:ext>
            </a:extLst>
          </p:cNvPr>
          <p:cNvSpPr/>
          <p:nvPr/>
        </p:nvSpPr>
        <p:spPr>
          <a:xfrm>
            <a:off x="4205065" y="75112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5145" y="129711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2017336" y="2507296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 flipH="1">
            <a:off x="1465606" y="2728465"/>
            <a:ext cx="707008" cy="871178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0" y="3659434"/>
            <a:ext cx="3043573" cy="1797624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40B098-8889-4A74-920B-3E57558EEE91}"/>
              </a:ext>
            </a:extLst>
          </p:cNvPr>
          <p:cNvCxnSpPr>
            <a:cxnSpLocks/>
          </p:cNvCxnSpPr>
          <p:nvPr/>
        </p:nvCxnSpPr>
        <p:spPr>
          <a:xfrm>
            <a:off x="4605769" y="3030516"/>
            <a:ext cx="0" cy="6012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C54DC4-6A6A-4774-AD81-EFB4EDF8BD0D}"/>
              </a:ext>
            </a:extLst>
          </p:cNvPr>
          <p:cNvGrpSpPr/>
          <p:nvPr/>
        </p:nvGrpSpPr>
        <p:grpSpPr>
          <a:xfrm>
            <a:off x="3021143" y="3659434"/>
            <a:ext cx="3177355" cy="1797624"/>
            <a:chOff x="3177363" y="3659434"/>
            <a:chExt cx="3177355" cy="1797624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309DEE3F-F793-4F82-B277-C70D477F97A8}"/>
                </a:ext>
              </a:extLst>
            </p:cNvPr>
            <p:cNvGrpSpPr/>
            <p:nvPr/>
          </p:nvGrpSpPr>
          <p:grpSpPr>
            <a:xfrm>
              <a:off x="3177363" y="3659434"/>
              <a:ext cx="3177355" cy="1797624"/>
              <a:chOff x="207388" y="3669922"/>
              <a:chExt cx="3177355" cy="1797624"/>
            </a:xfrm>
          </p:grpSpPr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401A892-FE18-4803-A0B0-9D36AFF2F912}"/>
                  </a:ext>
                </a:extLst>
              </p:cNvPr>
              <p:cNvSpPr txBox="1"/>
              <p:nvPr/>
            </p:nvSpPr>
            <p:spPr>
              <a:xfrm>
                <a:off x="267327" y="4239049"/>
                <a:ext cx="3024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per l’editing audio multitraccia e multipiattaforma</a:t>
                </a:r>
              </a:p>
            </p:txBody>
          </p: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410AE064-9DE8-48EB-A52E-A6A9C174D9E8}"/>
                  </a:ext>
                </a:extLst>
              </p:cNvPr>
              <p:cNvGrpSpPr/>
              <p:nvPr/>
            </p:nvGrpSpPr>
            <p:grpSpPr>
              <a:xfrm>
                <a:off x="207388" y="3669922"/>
                <a:ext cx="3177355" cy="1797624"/>
                <a:chOff x="207388" y="3669922"/>
                <a:chExt cx="3177355" cy="1797624"/>
              </a:xfrm>
            </p:grpSpPr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866D501-A6BE-40C4-A433-93E13D87B04A}"/>
                    </a:ext>
                  </a:extLst>
                </p:cNvPr>
                <p:cNvSpPr txBox="1"/>
                <p:nvPr/>
              </p:nvSpPr>
              <p:spPr>
                <a:xfrm>
                  <a:off x="558463" y="4849558"/>
                  <a:ext cx="28262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/>
                    <a:t>Registrazione audio delle parole</a:t>
                  </a:r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8C470663-19FE-45C0-B78A-146F03595F7E}"/>
                    </a:ext>
                  </a:extLst>
                </p:cNvPr>
                <p:cNvSpPr/>
                <p:nvPr/>
              </p:nvSpPr>
              <p:spPr>
                <a:xfrm>
                  <a:off x="207388" y="3669922"/>
                  <a:ext cx="3169253" cy="1797624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7AA8F0B6-B796-4550-86DB-B065EE6A1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20950" y="3689273"/>
              <a:ext cx="1702100" cy="584743"/>
            </a:xfrm>
            <a:prstGeom prst="rect">
              <a:avLst/>
            </a:prstGeom>
          </p:spPr>
        </p:pic>
        <p:pic>
          <p:nvPicPr>
            <p:cNvPr id="37" name="Elemento grafico 36" descr="Podcast con riempimento a tinta unita">
              <a:extLst>
                <a:ext uri="{FF2B5EF4-FFF2-40B4-BE49-F238E27FC236}">
                  <a16:creationId xmlns:a16="http://schemas.microsoft.com/office/drawing/2014/main" id="{D1DD1765-3E3F-495B-928E-151BA277D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37302" y="4839070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7F97A2E-09EE-47CB-95F4-D7776B350FA9}"/>
              </a:ext>
            </a:extLst>
          </p:cNvPr>
          <p:cNvGrpSpPr/>
          <p:nvPr/>
        </p:nvGrpSpPr>
        <p:grpSpPr>
          <a:xfrm>
            <a:off x="6318585" y="3659434"/>
            <a:ext cx="2702310" cy="1797624"/>
            <a:chOff x="6318585" y="3659434"/>
            <a:chExt cx="2702310" cy="1797624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7C5D17D2-FDEB-47D2-9625-8E1EFA2D0253}"/>
                </a:ext>
              </a:extLst>
            </p:cNvPr>
            <p:cNvGrpSpPr/>
            <p:nvPr/>
          </p:nvGrpSpPr>
          <p:grpSpPr>
            <a:xfrm>
              <a:off x="6318585" y="3659434"/>
              <a:ext cx="2702310" cy="1797624"/>
              <a:chOff x="207390" y="3669922"/>
              <a:chExt cx="2702310" cy="1797624"/>
            </a:xfrm>
          </p:grpSpPr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BF5B5CC-E555-4543-820A-AFDF225396B4}"/>
                  </a:ext>
                </a:extLst>
              </p:cNvPr>
              <p:cNvSpPr txBox="1"/>
              <p:nvPr/>
            </p:nvSpPr>
            <p:spPr>
              <a:xfrm>
                <a:off x="207390" y="4326943"/>
                <a:ext cx="2674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i="1" dirty="0"/>
                  <a:t>Software di controllo di versione distribuito</a:t>
                </a:r>
              </a:p>
            </p:txBody>
          </p:sp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E59C7D9C-23E2-4113-B6B0-A1B46E24836C}"/>
                  </a:ext>
                </a:extLst>
              </p:cNvPr>
              <p:cNvGrpSpPr/>
              <p:nvPr/>
            </p:nvGrpSpPr>
            <p:grpSpPr>
              <a:xfrm>
                <a:off x="207390" y="3669922"/>
                <a:ext cx="2702310" cy="1797624"/>
                <a:chOff x="207390" y="3669922"/>
                <a:chExt cx="2702310" cy="1797624"/>
              </a:xfrm>
            </p:grpSpPr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D028187A-996F-4AD0-BC5B-6207BAE74223}"/>
                    </a:ext>
                  </a:extLst>
                </p:cNvPr>
                <p:cNvSpPr txBox="1"/>
                <p:nvPr/>
              </p:nvSpPr>
              <p:spPr>
                <a:xfrm>
                  <a:off x="616267" y="4849558"/>
                  <a:ext cx="2216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600" dirty="0"/>
                    <a:t>Condivisone del lavoro e collaborazione </a:t>
                  </a: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59222183-D215-43E6-AE10-DADD113A34DD}"/>
                    </a:ext>
                  </a:extLst>
                </p:cNvPr>
                <p:cNvSpPr/>
                <p:nvPr/>
              </p:nvSpPr>
              <p:spPr>
                <a:xfrm>
                  <a:off x="207390" y="3669922"/>
                  <a:ext cx="2702310" cy="1797624"/>
                </a:xfrm>
                <a:prstGeom prst="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B96BA2A5-BE2F-44CE-BCA9-CF3A499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479703" y="3705779"/>
              <a:ext cx="551730" cy="551730"/>
            </a:xfrm>
            <a:prstGeom prst="rect">
              <a:avLst/>
            </a:prstGeom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2E3B30D0-377C-4A09-A17E-8AC258B9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7192551" y="3722840"/>
              <a:ext cx="954378" cy="530210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1F1B1527-8B1C-484B-9194-BAAB1C6F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286173" y="3726979"/>
              <a:ext cx="583391" cy="526875"/>
            </a:xfrm>
            <a:prstGeom prst="rect">
              <a:avLst/>
            </a:prstGeom>
          </p:spPr>
        </p:pic>
        <p:pic>
          <p:nvPicPr>
            <p:cNvPr id="58" name="Elemento grafico 57" descr="Condividi con riempimento a tinta unita">
              <a:extLst>
                <a:ext uri="{FF2B5EF4-FFF2-40B4-BE49-F238E27FC236}">
                  <a16:creationId xmlns:a16="http://schemas.microsoft.com/office/drawing/2014/main" id="{5D146301-C2E0-4700-A414-7DAA1DF9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27374" y="4839070"/>
              <a:ext cx="360000" cy="360000"/>
            </a:xfrm>
            <a:prstGeom prst="rect">
              <a:avLst/>
            </a:prstGeom>
          </p:spPr>
        </p:pic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BC52CFAE-1BF0-4224-AFDF-1AABA73E4DF0}"/>
              </a:ext>
            </a:extLst>
          </p:cNvPr>
          <p:cNvCxnSpPr>
            <a:cxnSpLocks/>
          </p:cNvCxnSpPr>
          <p:nvPr/>
        </p:nvCxnSpPr>
        <p:spPr>
          <a:xfrm>
            <a:off x="6787374" y="2751709"/>
            <a:ext cx="744943" cy="80142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3B9DA34-75FC-467A-A078-F827C44DE4F1}"/>
              </a:ext>
            </a:extLst>
          </p:cNvPr>
          <p:cNvSpPr txBox="1"/>
          <p:nvPr/>
        </p:nvSpPr>
        <p:spPr>
          <a:xfrm>
            <a:off x="33970" y="62803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5259095-1852-4536-811B-185D59F4DA6F}"/>
              </a:ext>
            </a:extLst>
          </p:cNvPr>
          <p:cNvSpPr/>
          <p:nvPr/>
        </p:nvSpPr>
        <p:spPr>
          <a:xfrm>
            <a:off x="906260" y="7213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83AF4E1-B31D-4126-9173-7DC1EA6B4CDE}"/>
              </a:ext>
            </a:extLst>
          </p:cNvPr>
          <p:cNvSpPr txBox="1"/>
          <p:nvPr/>
        </p:nvSpPr>
        <p:spPr>
          <a:xfrm>
            <a:off x="1721813" y="62243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8D3A541-1C9B-4DD5-A93E-81EBEE1FDCD3}"/>
              </a:ext>
            </a:extLst>
          </p:cNvPr>
          <p:cNvSpPr txBox="1"/>
          <p:nvPr/>
        </p:nvSpPr>
        <p:spPr>
          <a:xfrm>
            <a:off x="3378858" y="62803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C68684C-4D8C-44C8-AE9F-C9AF2223D9C1}"/>
              </a:ext>
            </a:extLst>
          </p:cNvPr>
          <p:cNvSpPr txBox="1"/>
          <p:nvPr/>
        </p:nvSpPr>
        <p:spPr>
          <a:xfrm>
            <a:off x="5098729" y="63142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06C3EB7-5381-4232-8981-2BFA5026DCFD}"/>
              </a:ext>
            </a:extLst>
          </p:cNvPr>
          <p:cNvSpPr/>
          <p:nvPr/>
        </p:nvSpPr>
        <p:spPr>
          <a:xfrm>
            <a:off x="2570328" y="71571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45225B63-1302-4AEF-9D29-5B81D4866F66}"/>
              </a:ext>
            </a:extLst>
          </p:cNvPr>
          <p:cNvSpPr/>
          <p:nvPr/>
        </p:nvSpPr>
        <p:spPr>
          <a:xfrm>
            <a:off x="4239035" y="67674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131788-9AFC-422E-B83A-FAB0BBF509B3}"/>
              </a:ext>
            </a:extLst>
          </p:cNvPr>
          <p:cNvSpPr txBox="1"/>
          <p:nvPr/>
        </p:nvSpPr>
        <p:spPr>
          <a:xfrm>
            <a:off x="288521" y="1339077"/>
            <a:ext cx="257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</a:t>
            </a:r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INIZIALE</a:t>
            </a:r>
          </a:p>
          <a:p>
            <a:pPr algn="ctr"/>
            <a:r>
              <a:rPr lang="it-IT" dirty="0">
                <a:solidFill>
                  <a:srgbClr val="FF0000"/>
                </a:solidFill>
                <a:cs typeface="Arial" panose="020B0604020202020204" pitchFamily="34" charset="0"/>
              </a:rPr>
              <a:t>(scena 1)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769ED8-E767-40F8-BFA4-6DA5FAFEE519}"/>
              </a:ext>
            </a:extLst>
          </p:cNvPr>
          <p:cNvGrpSpPr/>
          <p:nvPr/>
        </p:nvGrpSpPr>
        <p:grpSpPr>
          <a:xfrm>
            <a:off x="338041" y="2065092"/>
            <a:ext cx="2576177" cy="1935112"/>
            <a:chOff x="288521" y="1753807"/>
            <a:chExt cx="2576177" cy="193511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D4E5303-5296-45F7-929F-0DDF9FB1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21" y="1753807"/>
              <a:ext cx="2576177" cy="1935112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D5367A5-1349-4AAA-9A30-73C3B7D45183}"/>
                </a:ext>
              </a:extLst>
            </p:cNvPr>
            <p:cNvSpPr/>
            <p:nvPr/>
          </p:nvSpPr>
          <p:spPr>
            <a:xfrm>
              <a:off x="817851" y="2178996"/>
              <a:ext cx="1517515" cy="758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D4AF4-5599-49D9-B863-57C3660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48" y="1780389"/>
            <a:ext cx="4294553" cy="32258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2384886" y="2869659"/>
            <a:ext cx="22366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A4EF40-2C33-4FBB-A77C-23B296C157A7}"/>
              </a:ext>
            </a:extLst>
          </p:cNvPr>
          <p:cNvSpPr txBox="1"/>
          <p:nvPr/>
        </p:nvSpPr>
        <p:spPr>
          <a:xfrm>
            <a:off x="5596581" y="1339077"/>
            <a:ext cx="257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Scena 2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746B34-060A-4BE7-B992-541E2450EE6F}"/>
              </a:ext>
            </a:extLst>
          </p:cNvPr>
          <p:cNvSpPr txBox="1"/>
          <p:nvPr/>
        </p:nvSpPr>
        <p:spPr>
          <a:xfrm>
            <a:off x="0" y="659891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431056BF-F3CD-4DE1-A73E-A7F22C4C298D}"/>
              </a:ext>
            </a:extLst>
          </p:cNvPr>
          <p:cNvSpPr/>
          <p:nvPr/>
        </p:nvSpPr>
        <p:spPr>
          <a:xfrm>
            <a:off x="872290" y="7531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D065CA-DB9F-4E85-A148-5EA2A64E87C9}"/>
              </a:ext>
            </a:extLst>
          </p:cNvPr>
          <p:cNvSpPr txBox="1"/>
          <p:nvPr/>
        </p:nvSpPr>
        <p:spPr>
          <a:xfrm>
            <a:off x="1687843" y="654291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34FA6A-D7AB-445B-9531-6D605E370746}"/>
              </a:ext>
            </a:extLst>
          </p:cNvPr>
          <p:cNvSpPr txBox="1"/>
          <p:nvPr/>
        </p:nvSpPr>
        <p:spPr>
          <a:xfrm>
            <a:off x="3344888" y="659891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98E41CF-C7E0-4EE1-861E-3C4C46347D37}"/>
              </a:ext>
            </a:extLst>
          </p:cNvPr>
          <p:cNvSpPr txBox="1"/>
          <p:nvPr/>
        </p:nvSpPr>
        <p:spPr>
          <a:xfrm>
            <a:off x="5064759" y="663280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F2184281-A313-4995-AA69-EBB651238AF8}"/>
              </a:ext>
            </a:extLst>
          </p:cNvPr>
          <p:cNvSpPr/>
          <p:nvPr/>
        </p:nvSpPr>
        <p:spPr>
          <a:xfrm>
            <a:off x="2536358" y="74757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C42A6C3-3C7E-44A4-A9AC-9B9EAA41024D}"/>
              </a:ext>
            </a:extLst>
          </p:cNvPr>
          <p:cNvSpPr/>
          <p:nvPr/>
        </p:nvSpPr>
        <p:spPr>
          <a:xfrm>
            <a:off x="4205065" y="70860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0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2544903"/>
              <a:ext cx="3622021" cy="60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2760784"/>
            <a:ext cx="891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7B45E5-3124-4DB6-B4BC-DD3BD59333C9}"/>
              </a:ext>
            </a:extLst>
          </p:cNvPr>
          <p:cNvSpPr txBox="1"/>
          <p:nvPr/>
        </p:nvSpPr>
        <p:spPr>
          <a:xfrm>
            <a:off x="5068111" y="1336599"/>
            <a:ext cx="38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PARAMETRI SETTAGGIO DIFFICOLTA’:</a:t>
            </a:r>
          </a:p>
          <a:p>
            <a:endParaRPr lang="it-IT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Contiene doppie;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Indice di frequenza d’uso        (Indice De Mauro);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di suoni «difficili»;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/>
              <a:t>Presenza lettere straniere;</a:t>
            </a:r>
          </a:p>
          <a:p>
            <a:r>
              <a:rPr lang="it-IT" dirty="0"/>
              <a:t>       </a:t>
            </a:r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C59DA6-4FA0-47B7-A554-807AF779DF28}"/>
              </a:ext>
            </a:extLst>
          </p:cNvPr>
          <p:cNvCxnSpPr>
            <a:cxnSpLocks/>
          </p:cNvCxnSpPr>
          <p:nvPr/>
        </p:nvCxnSpPr>
        <p:spPr>
          <a:xfrm>
            <a:off x="6763668" y="4309529"/>
            <a:ext cx="0" cy="443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D90FB37-5860-4569-88C3-87764C6E5B10}"/>
              </a:ext>
            </a:extLst>
          </p:cNvPr>
          <p:cNvGrpSpPr/>
          <p:nvPr/>
        </p:nvGrpSpPr>
        <p:grpSpPr>
          <a:xfrm>
            <a:off x="4787301" y="4752919"/>
            <a:ext cx="3801450" cy="804489"/>
            <a:chOff x="4920533" y="5280861"/>
            <a:chExt cx="3801450" cy="804489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BA6E822-4AC7-4D05-8C75-667A6EA5B85D}"/>
                </a:ext>
              </a:extLst>
            </p:cNvPr>
            <p:cNvSpPr txBox="1"/>
            <p:nvPr/>
          </p:nvSpPr>
          <p:spPr>
            <a:xfrm>
              <a:off x="5301574" y="5439019"/>
              <a:ext cx="3035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Scelta secondo CLASSE ed ETA’ dei bambini</a:t>
              </a:r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03A3D0A-0003-4559-8D88-2C7C4CCAE123}"/>
                </a:ext>
              </a:extLst>
            </p:cNvPr>
            <p:cNvSpPr/>
            <p:nvPr/>
          </p:nvSpPr>
          <p:spPr>
            <a:xfrm>
              <a:off x="4920533" y="5280861"/>
              <a:ext cx="3801450" cy="80448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782ACE-6E2B-4C08-967F-5D8DCD0D76E5}"/>
              </a:ext>
            </a:extLst>
          </p:cNvPr>
          <p:cNvSpPr txBox="1"/>
          <p:nvPr/>
        </p:nvSpPr>
        <p:spPr>
          <a:xfrm>
            <a:off x="0" y="6787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E0328CC4-3B50-4182-87A3-BE38C98F493F}"/>
              </a:ext>
            </a:extLst>
          </p:cNvPr>
          <p:cNvSpPr/>
          <p:nvPr/>
        </p:nvSpPr>
        <p:spPr>
          <a:xfrm>
            <a:off x="872290" y="7720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FFD255-CAD0-498F-BB86-33C288164A30}"/>
              </a:ext>
            </a:extLst>
          </p:cNvPr>
          <p:cNvSpPr txBox="1"/>
          <p:nvPr/>
        </p:nvSpPr>
        <p:spPr>
          <a:xfrm>
            <a:off x="1687843" y="6731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F83F575-6E57-4804-9082-62CD64C7F3CE}"/>
              </a:ext>
            </a:extLst>
          </p:cNvPr>
          <p:cNvSpPr txBox="1"/>
          <p:nvPr/>
        </p:nvSpPr>
        <p:spPr>
          <a:xfrm>
            <a:off x="3344888" y="6787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5A572C1-1F5D-4F07-92B3-193B2449F647}"/>
              </a:ext>
            </a:extLst>
          </p:cNvPr>
          <p:cNvSpPr txBox="1"/>
          <p:nvPr/>
        </p:nvSpPr>
        <p:spPr>
          <a:xfrm>
            <a:off x="5064759" y="6821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213C009D-A383-4903-BC4F-0B75406CDD22}"/>
              </a:ext>
            </a:extLst>
          </p:cNvPr>
          <p:cNvSpPr/>
          <p:nvPr/>
        </p:nvSpPr>
        <p:spPr>
          <a:xfrm>
            <a:off x="2536358" y="7664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4A7750EB-1CA7-4F38-B6ED-AAEBC5C231D3}"/>
              </a:ext>
            </a:extLst>
          </p:cNvPr>
          <p:cNvSpPr/>
          <p:nvPr/>
        </p:nvSpPr>
        <p:spPr>
          <a:xfrm>
            <a:off x="4205065" y="7275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8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62148" y="132224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093962" y="3125570"/>
              <a:ext cx="3622021" cy="4896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BF074E5-5B60-4DA1-98F9-7010813B955F}"/>
              </a:ext>
            </a:extLst>
          </p:cNvPr>
          <p:cNvCxnSpPr>
            <a:cxnSpLocks/>
          </p:cNvCxnSpPr>
          <p:nvPr/>
        </p:nvCxnSpPr>
        <p:spPr>
          <a:xfrm>
            <a:off x="4088826" y="3224427"/>
            <a:ext cx="16064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6293A03-EC43-4F15-856B-5B047A45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16" y="2236822"/>
            <a:ext cx="3174248" cy="238435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CD2E63-D1DD-4419-80F1-078BC4933DDA}"/>
              </a:ext>
            </a:extLst>
          </p:cNvPr>
          <p:cNvSpPr txBox="1"/>
          <p:nvPr/>
        </p:nvSpPr>
        <p:spPr>
          <a:xfrm>
            <a:off x="6042163" y="1865761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B99D5E-7F49-4F86-AB8F-B9F60B8D9B66}"/>
              </a:ext>
            </a:extLst>
          </p:cNvPr>
          <p:cNvSpPr txBox="1"/>
          <p:nvPr/>
        </p:nvSpPr>
        <p:spPr>
          <a:xfrm>
            <a:off x="0" y="70746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91163ED-BABF-4BCF-A646-A60E7BE4C9EE}"/>
              </a:ext>
            </a:extLst>
          </p:cNvPr>
          <p:cNvSpPr/>
          <p:nvPr/>
        </p:nvSpPr>
        <p:spPr>
          <a:xfrm>
            <a:off x="872290" y="8007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EBE157-8001-4078-90F5-F84CD7396367}"/>
              </a:ext>
            </a:extLst>
          </p:cNvPr>
          <p:cNvSpPr txBox="1"/>
          <p:nvPr/>
        </p:nvSpPr>
        <p:spPr>
          <a:xfrm>
            <a:off x="1687843" y="70186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1F7201C-D68D-4D98-8665-4D337B70B5A1}"/>
              </a:ext>
            </a:extLst>
          </p:cNvPr>
          <p:cNvSpPr txBox="1"/>
          <p:nvPr/>
        </p:nvSpPr>
        <p:spPr>
          <a:xfrm>
            <a:off x="3344888" y="70746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1019DE5-E0A9-4641-AA2E-6E5C1B3B0F1E}"/>
              </a:ext>
            </a:extLst>
          </p:cNvPr>
          <p:cNvSpPr txBox="1"/>
          <p:nvPr/>
        </p:nvSpPr>
        <p:spPr>
          <a:xfrm>
            <a:off x="5064759" y="71085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CE65207F-DC67-4015-9645-BFBF35388E04}"/>
              </a:ext>
            </a:extLst>
          </p:cNvPr>
          <p:cNvSpPr/>
          <p:nvPr/>
        </p:nvSpPr>
        <p:spPr>
          <a:xfrm>
            <a:off x="2536358" y="79514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79A4B57C-4924-4197-B1A4-EB0D5A3A5CBA}"/>
              </a:ext>
            </a:extLst>
          </p:cNvPr>
          <p:cNvSpPr/>
          <p:nvPr/>
        </p:nvSpPr>
        <p:spPr>
          <a:xfrm>
            <a:off x="4205065" y="75617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1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9133936-0B50-4DD8-AE7F-9651DACE4437}"/>
              </a:ext>
            </a:extLst>
          </p:cNvPr>
          <p:cNvGrpSpPr/>
          <p:nvPr/>
        </p:nvGrpSpPr>
        <p:grpSpPr>
          <a:xfrm>
            <a:off x="134897" y="1585756"/>
            <a:ext cx="4294553" cy="3612691"/>
            <a:chOff x="4689305" y="1429250"/>
            <a:chExt cx="4294553" cy="3612691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DED4AF4-5599-49D9-B863-57C3660F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05" y="1816059"/>
              <a:ext cx="4294553" cy="322588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7A4EF40-2C33-4FBB-A77C-23B296C157A7}"/>
                </a:ext>
              </a:extLst>
            </p:cNvPr>
            <p:cNvSpPr txBox="1"/>
            <p:nvPr/>
          </p:nvSpPr>
          <p:spPr>
            <a:xfrm>
              <a:off x="5548492" y="1429250"/>
              <a:ext cx="2576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Scena 2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47248DE9-EE49-4C45-B8B9-F13000C9AE47}"/>
                </a:ext>
              </a:extLst>
            </p:cNvPr>
            <p:cNvSpPr/>
            <p:nvPr/>
          </p:nvSpPr>
          <p:spPr>
            <a:xfrm>
              <a:off x="5813932" y="3536004"/>
              <a:ext cx="2402732" cy="7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EEF21D7-F586-4BBF-8649-6415E9F1D40B}"/>
              </a:ext>
            </a:extLst>
          </p:cNvPr>
          <p:cNvCxnSpPr>
            <a:cxnSpLocks/>
          </p:cNvCxnSpPr>
          <p:nvPr/>
        </p:nvCxnSpPr>
        <p:spPr>
          <a:xfrm flipV="1">
            <a:off x="3662256" y="2658533"/>
            <a:ext cx="1383877" cy="1205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40178EC-5488-4C80-A184-88AEE1BC72AE}"/>
              </a:ext>
            </a:extLst>
          </p:cNvPr>
          <p:cNvGrpSpPr/>
          <p:nvPr/>
        </p:nvGrpSpPr>
        <p:grpSpPr>
          <a:xfrm>
            <a:off x="5136204" y="1709055"/>
            <a:ext cx="3872899" cy="1466484"/>
            <a:chOff x="4542817" y="4138210"/>
            <a:chExt cx="4281665" cy="134746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088E6E0-94E8-4095-A89A-0573BCEE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73" t="54822" r="16671" b="20938"/>
            <a:stretch/>
          </p:blipFill>
          <p:spPr>
            <a:xfrm>
              <a:off x="4542817" y="4138210"/>
              <a:ext cx="4281665" cy="134746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F9C5659-A5E3-4747-A93E-6FCF53BBF780}"/>
                </a:ext>
              </a:extLst>
            </p:cNvPr>
            <p:cNvSpPr txBox="1"/>
            <p:nvPr/>
          </p:nvSpPr>
          <p:spPr>
            <a:xfrm>
              <a:off x="4787301" y="4863830"/>
              <a:ext cx="1546697" cy="369332"/>
            </a:xfrm>
            <a:prstGeom prst="rect">
              <a:avLst/>
            </a:prstGeom>
            <a:solidFill>
              <a:srgbClr val="E7E7E7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p:pic>
        <p:nvPicPr>
          <p:cNvPr id="15" name="Immagine 14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BA038307-6712-9C4F-9A26-7ADCB7CB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11" t="64130" r="32581" b="25748"/>
          <a:stretch/>
        </p:blipFill>
        <p:spPr>
          <a:xfrm>
            <a:off x="5136204" y="4513636"/>
            <a:ext cx="3620931" cy="684811"/>
          </a:xfrm>
          <a:prstGeom prst="rect">
            <a:avLst/>
          </a:prstGeom>
        </p:spPr>
      </p:pic>
      <p:pic>
        <p:nvPicPr>
          <p:cNvPr id="16" name="Immagine 15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56ED3735-4134-1B49-84A3-F544BD5BF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35" t="64646" r="32258" b="25745"/>
          <a:stretch/>
        </p:blipFill>
        <p:spPr>
          <a:xfrm>
            <a:off x="5136204" y="3731903"/>
            <a:ext cx="3620931" cy="64996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471ACBF-DB2B-AE45-9106-6E5E2D98F381}"/>
              </a:ext>
            </a:extLst>
          </p:cNvPr>
          <p:cNvCxnSpPr>
            <a:cxnSpLocks/>
          </p:cNvCxnSpPr>
          <p:nvPr/>
        </p:nvCxnSpPr>
        <p:spPr>
          <a:xfrm>
            <a:off x="3662256" y="4207933"/>
            <a:ext cx="1383877" cy="173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F29C3B-198C-4FF8-8015-AB07560F1C46}"/>
              </a:ext>
            </a:extLst>
          </p:cNvPr>
          <p:cNvSpPr txBox="1"/>
          <p:nvPr/>
        </p:nvSpPr>
        <p:spPr>
          <a:xfrm>
            <a:off x="0" y="665522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AD87706-E14F-4593-A365-5022E6966798}"/>
              </a:ext>
            </a:extLst>
          </p:cNvPr>
          <p:cNvSpPr/>
          <p:nvPr/>
        </p:nvSpPr>
        <p:spPr>
          <a:xfrm>
            <a:off x="872290" y="7588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1068043-51BE-41D0-AB5E-F52CF4CA30FD}"/>
              </a:ext>
            </a:extLst>
          </p:cNvPr>
          <p:cNvSpPr txBox="1"/>
          <p:nvPr/>
        </p:nvSpPr>
        <p:spPr>
          <a:xfrm>
            <a:off x="1687843" y="659922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2C03657-5188-4989-8678-D20F04DF8362}"/>
              </a:ext>
            </a:extLst>
          </p:cNvPr>
          <p:cNvSpPr txBox="1"/>
          <p:nvPr/>
        </p:nvSpPr>
        <p:spPr>
          <a:xfrm>
            <a:off x="3344888" y="665522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2D3EE06-7A9B-493A-A60A-EE75E8C2B6C3}"/>
              </a:ext>
            </a:extLst>
          </p:cNvPr>
          <p:cNvSpPr txBox="1"/>
          <p:nvPr/>
        </p:nvSpPr>
        <p:spPr>
          <a:xfrm>
            <a:off x="5064759" y="668911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622102AB-2A1A-4DD3-9CB8-C371469A100A}"/>
              </a:ext>
            </a:extLst>
          </p:cNvPr>
          <p:cNvSpPr/>
          <p:nvPr/>
        </p:nvSpPr>
        <p:spPr>
          <a:xfrm>
            <a:off x="2536358" y="753202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C167C92D-80E3-4C85-A283-4B714D26E73D}"/>
              </a:ext>
            </a:extLst>
          </p:cNvPr>
          <p:cNvSpPr/>
          <p:nvPr/>
        </p:nvSpPr>
        <p:spPr>
          <a:xfrm>
            <a:off x="4205065" y="714231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9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D79AEBE-92DD-4838-B2F5-8BFE10A43626}"/>
              </a:ext>
            </a:extLst>
          </p:cNvPr>
          <p:cNvGrpSpPr/>
          <p:nvPr/>
        </p:nvGrpSpPr>
        <p:grpSpPr>
          <a:xfrm>
            <a:off x="2438146" y="2018932"/>
            <a:ext cx="688226" cy="609892"/>
            <a:chOff x="3575407" y="2157671"/>
            <a:chExt cx="642632" cy="506539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257AFAD-1971-4C57-98D3-7133A975683C}"/>
                </a:ext>
              </a:extLst>
            </p:cNvPr>
            <p:cNvSpPr/>
            <p:nvPr/>
          </p:nvSpPr>
          <p:spPr>
            <a:xfrm>
              <a:off x="3575407" y="2158695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AA5FD9D-20B3-4B19-8E7E-86192E6BCBFD}"/>
                </a:ext>
              </a:extLst>
            </p:cNvPr>
            <p:cNvSpPr/>
            <p:nvPr/>
          </p:nvSpPr>
          <p:spPr>
            <a:xfrm>
              <a:off x="3575408" y="2157671"/>
              <a:ext cx="642631" cy="5055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 dirty="0"/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1B08AF5-AC70-4F98-8984-A514A12CEDAC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610A564-F339-4DA9-81EE-D56A65E6DF4C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1B49518-0124-4487-A037-9A793B984029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507E4FC-ED31-469C-B5F4-CBFBB461E3BA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152953-D794-425F-94A6-40B5B44F7C23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9D92722A-59EA-4F5B-8052-4846120F9B99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A3B15444-9B89-4E8E-B2C7-FA097A5820EB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00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9B970-5225-9744-8568-21521C7ECF20}"/>
              </a:ext>
            </a:extLst>
          </p:cNvPr>
          <p:cNvSpPr/>
          <p:nvPr/>
        </p:nvSpPr>
        <p:spPr>
          <a:xfrm>
            <a:off x="4001893" y="3323106"/>
            <a:ext cx="1140209" cy="1425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25CDE0-B345-4960-A55D-2E6ED0155CA0}"/>
              </a:ext>
            </a:extLst>
          </p:cNvPr>
          <p:cNvSpPr txBox="1"/>
          <p:nvPr/>
        </p:nvSpPr>
        <p:spPr>
          <a:xfrm>
            <a:off x="0" y="69383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E5D646D-3DD2-415D-918B-DC691747078E}"/>
              </a:ext>
            </a:extLst>
          </p:cNvPr>
          <p:cNvSpPr/>
          <p:nvPr/>
        </p:nvSpPr>
        <p:spPr>
          <a:xfrm>
            <a:off x="872290" y="7871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21FE5D-9097-4D34-B310-4FAA2D1E7993}"/>
              </a:ext>
            </a:extLst>
          </p:cNvPr>
          <p:cNvSpPr txBox="1"/>
          <p:nvPr/>
        </p:nvSpPr>
        <p:spPr>
          <a:xfrm>
            <a:off x="1687843" y="68823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1E74A-7694-4059-97ED-66460BAAB8A8}"/>
              </a:ext>
            </a:extLst>
          </p:cNvPr>
          <p:cNvSpPr txBox="1"/>
          <p:nvPr/>
        </p:nvSpPr>
        <p:spPr>
          <a:xfrm>
            <a:off x="3344888" y="69383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577DCB-94EA-4737-828B-65B8025DF8C4}"/>
              </a:ext>
            </a:extLst>
          </p:cNvPr>
          <p:cNvSpPr txBox="1"/>
          <p:nvPr/>
        </p:nvSpPr>
        <p:spPr>
          <a:xfrm>
            <a:off x="5064759" y="69722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9A0E3D9-BD68-43B1-9C63-1E849456CA21}"/>
              </a:ext>
            </a:extLst>
          </p:cNvPr>
          <p:cNvSpPr/>
          <p:nvPr/>
        </p:nvSpPr>
        <p:spPr>
          <a:xfrm>
            <a:off x="2536358" y="78151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A659B74B-4699-4AD9-8C11-24E85B9A244D}"/>
              </a:ext>
            </a:extLst>
          </p:cNvPr>
          <p:cNvSpPr/>
          <p:nvPr/>
        </p:nvSpPr>
        <p:spPr>
          <a:xfrm>
            <a:off x="4205065" y="74254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7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1DD990CB-DDAA-6C48-8B56-43FE4C9AF756}"/>
              </a:ext>
            </a:extLst>
          </p:cNvPr>
          <p:cNvSpPr/>
          <p:nvPr/>
        </p:nvSpPr>
        <p:spPr>
          <a:xfrm>
            <a:off x="2351036" y="3117814"/>
            <a:ext cx="1100390" cy="840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Elemento grafico 11" descr="Chiudi con riempimento a tinta unita">
            <a:extLst>
              <a:ext uri="{FF2B5EF4-FFF2-40B4-BE49-F238E27FC236}">
                <a16:creationId xmlns:a16="http://schemas.microsoft.com/office/drawing/2014/main" id="{D9585490-9350-5D4D-A6F4-0CDD5866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742" y="2127214"/>
            <a:ext cx="990600" cy="990600"/>
          </a:xfrm>
          <a:prstGeom prst="rect">
            <a:avLst/>
          </a:prstGeom>
        </p:spPr>
      </p:pic>
      <p:pic>
        <p:nvPicPr>
          <p:cNvPr id="13" name="Elemento grafico 12" descr="Chiudi con riempimento a tinta unita">
            <a:extLst>
              <a:ext uri="{FF2B5EF4-FFF2-40B4-BE49-F238E27FC236}">
                <a16:creationId xmlns:a16="http://schemas.microsoft.com/office/drawing/2014/main" id="{6DFDD774-8BBF-464B-AC49-DBAD31F2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931" y="4493079"/>
            <a:ext cx="990600" cy="990600"/>
          </a:xfrm>
          <a:prstGeom prst="rect">
            <a:avLst/>
          </a:prstGeom>
        </p:spPr>
      </p:pic>
      <p:pic>
        <p:nvPicPr>
          <p:cNvPr id="15" name="Elemento grafico 14" descr="Chiudi con riempimento a tinta unita">
            <a:extLst>
              <a:ext uri="{FF2B5EF4-FFF2-40B4-BE49-F238E27FC236}">
                <a16:creationId xmlns:a16="http://schemas.microsoft.com/office/drawing/2014/main" id="{441EBB52-CEA0-2A43-8420-57CD0C49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4493079"/>
            <a:ext cx="990600" cy="990600"/>
          </a:xfrm>
          <a:prstGeom prst="rect">
            <a:avLst/>
          </a:prstGeom>
        </p:spPr>
      </p:pic>
      <p:pic>
        <p:nvPicPr>
          <p:cNvPr id="16" name="Elemento grafico 15" descr="Chiudi con riempimento a tinta unita">
            <a:extLst>
              <a:ext uri="{FF2B5EF4-FFF2-40B4-BE49-F238E27FC236}">
                <a16:creationId xmlns:a16="http://schemas.microsoft.com/office/drawing/2014/main" id="{E147B7A2-7BE3-8A4F-9F37-CD1B3F8CE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9058" y="2967614"/>
            <a:ext cx="990600" cy="9906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7FB188-74BB-4CFF-B579-385FC156295F}"/>
              </a:ext>
            </a:extLst>
          </p:cNvPr>
          <p:cNvSpPr txBox="1"/>
          <p:nvPr/>
        </p:nvSpPr>
        <p:spPr>
          <a:xfrm>
            <a:off x="7299" y="68691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1EB9FD3-C0A3-4684-9804-4BB8AEAC0AAE}"/>
              </a:ext>
            </a:extLst>
          </p:cNvPr>
          <p:cNvSpPr/>
          <p:nvPr/>
        </p:nvSpPr>
        <p:spPr>
          <a:xfrm>
            <a:off x="879589" y="7801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8991B5-16B1-4E72-AF5A-F0AD1C04816C}"/>
              </a:ext>
            </a:extLst>
          </p:cNvPr>
          <p:cNvSpPr txBox="1"/>
          <p:nvPr/>
        </p:nvSpPr>
        <p:spPr>
          <a:xfrm>
            <a:off x="1695142" y="68131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320F59E-3B9D-4E32-8D4B-1B70236EE8A8}"/>
              </a:ext>
            </a:extLst>
          </p:cNvPr>
          <p:cNvSpPr txBox="1"/>
          <p:nvPr/>
        </p:nvSpPr>
        <p:spPr>
          <a:xfrm>
            <a:off x="3352187" y="68691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3291FB3-01F5-4637-8525-ADD564986987}"/>
              </a:ext>
            </a:extLst>
          </p:cNvPr>
          <p:cNvSpPr txBox="1"/>
          <p:nvPr/>
        </p:nvSpPr>
        <p:spPr>
          <a:xfrm>
            <a:off x="5072058" y="69030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AB90190-B28A-437D-B993-059CF85E40EE}"/>
              </a:ext>
            </a:extLst>
          </p:cNvPr>
          <p:cNvSpPr/>
          <p:nvPr/>
        </p:nvSpPr>
        <p:spPr>
          <a:xfrm>
            <a:off x="2543657" y="77459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DFFB51B-50FE-48DD-9795-7A7ADD49A1B5}"/>
              </a:ext>
            </a:extLst>
          </p:cNvPr>
          <p:cNvSpPr/>
          <p:nvPr/>
        </p:nvSpPr>
        <p:spPr>
          <a:xfrm>
            <a:off x="4212364" y="73562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70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Round 2: </a:t>
            </a:r>
          </a:p>
          <a:p>
            <a:pPr marL="342900" indent="-342900">
              <a:buFontTx/>
              <a:buChar char="-"/>
            </a:pPr>
            <a:r>
              <a:rPr lang="it-IT"/>
              <a:t>Presentazione e discussione dell’avanzamento del lavoro</a:t>
            </a:r>
          </a:p>
          <a:p>
            <a:pPr marL="342900" indent="-342900">
              <a:buFontTx/>
              <a:buChar char="-"/>
            </a:pPr>
            <a:r>
              <a:rPr lang="it-IT"/>
              <a:t>Materiali e metodi</a:t>
            </a:r>
          </a:p>
          <a:p>
            <a:pPr marL="342900" indent="-342900">
              <a:buFontTx/>
              <a:buChar char="-"/>
            </a:pPr>
            <a:r>
              <a:rPr lang="it-IT"/>
              <a:t>Risultati preliminari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F1467962-79FB-0643-BE26-9D3E25663505}"/>
              </a:ext>
            </a:extLst>
          </p:cNvPr>
          <p:cNvSpPr/>
          <p:nvPr/>
        </p:nvSpPr>
        <p:spPr>
          <a:xfrm>
            <a:off x="3504761" y="4763457"/>
            <a:ext cx="2347617" cy="72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756E71-7F65-4958-88A2-5ECAD64A4070}"/>
              </a:ext>
            </a:extLst>
          </p:cNvPr>
          <p:cNvSpPr txBox="1"/>
          <p:nvPr/>
        </p:nvSpPr>
        <p:spPr>
          <a:xfrm>
            <a:off x="0" y="66613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F754A2BA-71EF-4E80-B1F8-4DC70880EC23}"/>
              </a:ext>
            </a:extLst>
          </p:cNvPr>
          <p:cNvSpPr/>
          <p:nvPr/>
        </p:nvSpPr>
        <p:spPr>
          <a:xfrm>
            <a:off x="872290" y="7594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0ADC96-6B31-4024-BFD5-87264763AEB3}"/>
              </a:ext>
            </a:extLst>
          </p:cNvPr>
          <p:cNvSpPr txBox="1"/>
          <p:nvPr/>
        </p:nvSpPr>
        <p:spPr>
          <a:xfrm>
            <a:off x="1687843" y="66053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64260DB-1EED-450B-A68E-79812E18C5B0}"/>
              </a:ext>
            </a:extLst>
          </p:cNvPr>
          <p:cNvSpPr txBox="1"/>
          <p:nvPr/>
        </p:nvSpPr>
        <p:spPr>
          <a:xfrm>
            <a:off x="3344888" y="66613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003166-CBC6-474E-8E93-16308A8D7958}"/>
              </a:ext>
            </a:extLst>
          </p:cNvPr>
          <p:cNvSpPr txBox="1"/>
          <p:nvPr/>
        </p:nvSpPr>
        <p:spPr>
          <a:xfrm>
            <a:off x="5064759" y="66952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766EA77A-0975-4D14-BA0A-8016B7253224}"/>
              </a:ext>
            </a:extLst>
          </p:cNvPr>
          <p:cNvSpPr/>
          <p:nvPr/>
        </p:nvSpPr>
        <p:spPr>
          <a:xfrm>
            <a:off x="2536358" y="75381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0940D80A-89A2-44EA-99EB-7E13850A551E}"/>
              </a:ext>
            </a:extLst>
          </p:cNvPr>
          <p:cNvSpPr/>
          <p:nvPr/>
        </p:nvSpPr>
        <p:spPr>
          <a:xfrm>
            <a:off x="4205065" y="71484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41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3603DF6-4975-4CDD-B67B-6312C32AA6A9}"/>
              </a:ext>
            </a:extLst>
          </p:cNvPr>
          <p:cNvGrpSpPr/>
          <p:nvPr/>
        </p:nvGrpSpPr>
        <p:grpSpPr>
          <a:xfrm>
            <a:off x="2008122" y="1374321"/>
            <a:ext cx="5127755" cy="4448210"/>
            <a:chOff x="5146557" y="3051600"/>
            <a:chExt cx="3543694" cy="29147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577FA4-A1E1-444E-8064-4A088503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6557" y="3304477"/>
              <a:ext cx="3543694" cy="2661868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1011E93-9572-43A0-8AD7-83858F50DB4C}"/>
                </a:ext>
              </a:extLst>
            </p:cNvPr>
            <p:cNvSpPr txBox="1"/>
            <p:nvPr/>
          </p:nvSpPr>
          <p:spPr>
            <a:xfrm>
              <a:off x="5919357" y="3051600"/>
              <a:ext cx="1998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Schermata gioco</a:t>
              </a:r>
              <a:endParaRPr lang="it-IT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FD660781-80D9-B941-96E9-DF1EE6363DAC}"/>
              </a:ext>
            </a:extLst>
          </p:cNvPr>
          <p:cNvSpPr/>
          <p:nvPr/>
        </p:nvSpPr>
        <p:spPr>
          <a:xfrm>
            <a:off x="6017627" y="2076391"/>
            <a:ext cx="687973" cy="56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7DB82C-1F0D-4E21-82EF-BAED7918BAF5}"/>
              </a:ext>
            </a:extLst>
          </p:cNvPr>
          <p:cNvSpPr txBox="1"/>
          <p:nvPr/>
        </p:nvSpPr>
        <p:spPr>
          <a:xfrm>
            <a:off x="0" y="6749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137E359-AE6E-4F7C-8766-228971BF6CCE}"/>
              </a:ext>
            </a:extLst>
          </p:cNvPr>
          <p:cNvSpPr/>
          <p:nvPr/>
        </p:nvSpPr>
        <p:spPr>
          <a:xfrm>
            <a:off x="872290" y="7682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5487AE3-0A23-4D04-975A-FAF1E7718278}"/>
              </a:ext>
            </a:extLst>
          </p:cNvPr>
          <p:cNvSpPr txBox="1"/>
          <p:nvPr/>
        </p:nvSpPr>
        <p:spPr>
          <a:xfrm>
            <a:off x="1687843" y="6693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A1C8B2-0231-4B94-9838-A6D9E2A4A723}"/>
              </a:ext>
            </a:extLst>
          </p:cNvPr>
          <p:cNvSpPr txBox="1"/>
          <p:nvPr/>
        </p:nvSpPr>
        <p:spPr>
          <a:xfrm>
            <a:off x="3344888" y="6749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09A0AD4-5CFB-45D6-B269-76B5801CFC17}"/>
              </a:ext>
            </a:extLst>
          </p:cNvPr>
          <p:cNvSpPr txBox="1"/>
          <p:nvPr/>
        </p:nvSpPr>
        <p:spPr>
          <a:xfrm>
            <a:off x="5064759" y="6783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42B9DE0-1FEF-4681-9339-937854EEC732}"/>
              </a:ext>
            </a:extLst>
          </p:cNvPr>
          <p:cNvSpPr/>
          <p:nvPr/>
        </p:nvSpPr>
        <p:spPr>
          <a:xfrm>
            <a:off x="2536358" y="7626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2B9E09E-66DD-42E6-8C81-88EE227BB834}"/>
              </a:ext>
            </a:extLst>
          </p:cNvPr>
          <p:cNvSpPr/>
          <p:nvPr/>
        </p:nvSpPr>
        <p:spPr>
          <a:xfrm>
            <a:off x="4205065" y="7236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33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29CEAD-1F40-D54B-96B5-CA468C1AF0D0}"/>
              </a:ext>
            </a:extLst>
          </p:cNvPr>
          <p:cNvSpPr/>
          <p:nvPr/>
        </p:nvSpPr>
        <p:spPr>
          <a:xfrm>
            <a:off x="6041104" y="2001420"/>
            <a:ext cx="570269" cy="55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5EFDCD-C528-4BFF-B20D-339244A4D3CE}"/>
              </a:ext>
            </a:extLst>
          </p:cNvPr>
          <p:cNvSpPr txBox="1"/>
          <p:nvPr/>
        </p:nvSpPr>
        <p:spPr>
          <a:xfrm>
            <a:off x="0" y="748460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42CD596D-D6A6-4C24-B27A-54636EB649F3}"/>
              </a:ext>
            </a:extLst>
          </p:cNvPr>
          <p:cNvSpPr/>
          <p:nvPr/>
        </p:nvSpPr>
        <p:spPr>
          <a:xfrm>
            <a:off x="872290" y="8417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AE552A-60B3-428B-BD4E-258C37B68911}"/>
              </a:ext>
            </a:extLst>
          </p:cNvPr>
          <p:cNvSpPr txBox="1"/>
          <p:nvPr/>
        </p:nvSpPr>
        <p:spPr>
          <a:xfrm>
            <a:off x="1687843" y="742860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27AA8A-9298-4507-99EE-15493F60B10A}"/>
              </a:ext>
            </a:extLst>
          </p:cNvPr>
          <p:cNvSpPr txBox="1"/>
          <p:nvPr/>
        </p:nvSpPr>
        <p:spPr>
          <a:xfrm>
            <a:off x="3344888" y="748460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6885B5-A2EE-44B5-929E-CFAB02BC5EE1}"/>
              </a:ext>
            </a:extLst>
          </p:cNvPr>
          <p:cNvSpPr txBox="1"/>
          <p:nvPr/>
        </p:nvSpPr>
        <p:spPr>
          <a:xfrm>
            <a:off x="5064759" y="751849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0724AB6-5F23-48C4-BC4C-502DCE6852FF}"/>
              </a:ext>
            </a:extLst>
          </p:cNvPr>
          <p:cNvSpPr/>
          <p:nvPr/>
        </p:nvSpPr>
        <p:spPr>
          <a:xfrm>
            <a:off x="2536358" y="836140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840D803-C455-4719-B7D9-27352601078C}"/>
              </a:ext>
            </a:extLst>
          </p:cNvPr>
          <p:cNvSpPr/>
          <p:nvPr/>
        </p:nvSpPr>
        <p:spPr>
          <a:xfrm>
            <a:off x="4205065" y="7971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96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38004" y="2472004"/>
            <a:ext cx="247621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56C8BA-9515-4AA9-B306-4AB7A054059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788C5CF-4D4C-46E7-8D7A-79D02904E09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0FA031-9D6B-4041-93C6-894E0BF3395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B17DFC-DA01-471C-A5AE-9CD20DBB5E16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7EB2C6-5CC7-494C-A0B1-E46E9D8257F6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432C170-A6B0-4F26-8447-02A76F8183AB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9C48CC3-6A57-404A-9C89-6006EDDDF39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759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3112532" y="2745711"/>
            <a:ext cx="219688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F02873-9011-4AAD-85A3-6671640F4EC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C7237D4-49FF-4B18-A6A9-A1D249908549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A6E2BF-D01A-47A8-8CFB-05B494F7EE6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7D3591-86AC-471D-9CDA-76E389049795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92AEE-1F25-4A27-B613-347BB0A202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F72DC9C5-E9D9-4E24-85AD-C9EBE105A9D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5D50D804-2A42-401E-A395-EABEF4450A1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44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Game Design e scelta dei parametri</a:t>
            </a:r>
            <a:br>
              <a:rPr lang="it-IT" sz="2400" dirty="0"/>
            </a:br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4A6F03-138E-4DBB-BAAE-3EED6A37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1" y="1641117"/>
            <a:ext cx="5685839" cy="427095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A1646C-2426-47A2-BEDA-734ED1E84CEE}"/>
              </a:ext>
            </a:extLst>
          </p:cNvPr>
          <p:cNvSpPr/>
          <p:nvPr/>
        </p:nvSpPr>
        <p:spPr>
          <a:xfrm>
            <a:off x="2650416" y="4021394"/>
            <a:ext cx="3553740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47C560-C64F-4226-9760-FD011A794B63}"/>
              </a:ext>
            </a:extLst>
          </p:cNvPr>
          <p:cNvSpPr txBox="1"/>
          <p:nvPr/>
        </p:nvSpPr>
        <p:spPr>
          <a:xfrm>
            <a:off x="2905011" y="1271785"/>
            <a:ext cx="28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Schermata statistiche</a:t>
            </a:r>
            <a:endParaRPr lang="it-IT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62CAB1-37D0-4AF9-BD61-154771041B8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146F7FC-91B5-425E-8F47-8FA0D344650C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717CCF-3862-4F46-B117-B7259F49812E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E0C8C5-C37D-4B71-A379-27CDBA2A2A6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C222C2-B3BB-44BC-BD37-415056ECE3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8F36F5E-9D26-4AF1-9329-A23BD7410D84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18A85A55-B593-40AC-8D2C-635787BAB1C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94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Passaggio dal razionale dei giochi alle specifiche funzionali alle tecniche (UML)</a:t>
            </a:r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255DC05-CABB-8C42-97D2-D5D5D717BABE}"/>
              </a:ext>
            </a:extLst>
          </p:cNvPr>
          <p:cNvSpPr/>
          <p:nvPr/>
        </p:nvSpPr>
        <p:spPr>
          <a:xfrm>
            <a:off x="574856" y="17600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6A4AB8-FBCF-DB4C-836F-5CA4F83BAD8E}"/>
              </a:ext>
            </a:extLst>
          </p:cNvPr>
          <p:cNvCxnSpPr>
            <a:cxnSpLocks/>
          </p:cNvCxnSpPr>
          <p:nvPr/>
        </p:nvCxnSpPr>
        <p:spPr>
          <a:xfrm>
            <a:off x="1266670" y="1760063"/>
            <a:ext cx="0" cy="7057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CEF8503D-27F8-5041-90F5-8DC90F6111C9}"/>
              </a:ext>
            </a:extLst>
          </p:cNvPr>
          <p:cNvSpPr/>
          <p:nvPr/>
        </p:nvSpPr>
        <p:spPr>
          <a:xfrm>
            <a:off x="1956216" y="1620822"/>
            <a:ext cx="1401581" cy="458481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Activity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AC93182-CBB8-C74B-A6D4-784FC79F4A18}"/>
              </a:ext>
            </a:extLst>
          </p:cNvPr>
          <p:cNvCxnSpPr/>
          <p:nvPr/>
        </p:nvCxnSpPr>
        <p:spPr>
          <a:xfrm>
            <a:off x="1528997" y="2765685"/>
            <a:ext cx="432466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ecisione 11">
            <a:extLst>
              <a:ext uri="{FF2B5EF4-FFF2-40B4-BE49-F238E27FC236}">
                <a16:creationId xmlns:a16="http://schemas.microsoft.com/office/drawing/2014/main" id="{056F4EFC-F7D3-0D4A-86BF-65850D128F8A}"/>
              </a:ext>
            </a:extLst>
          </p:cNvPr>
          <p:cNvSpPr/>
          <p:nvPr/>
        </p:nvSpPr>
        <p:spPr>
          <a:xfrm>
            <a:off x="4572000" y="1850063"/>
            <a:ext cx="720000" cy="54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081BB54-3DDE-414E-A28E-6FA59CCC7FA4}"/>
              </a:ext>
            </a:extLst>
          </p:cNvPr>
          <p:cNvSpPr/>
          <p:nvPr/>
        </p:nvSpPr>
        <p:spPr>
          <a:xfrm>
            <a:off x="2818384" y="3681307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BAE52A-AA82-C14B-90B5-FE802F1D3A93}"/>
              </a:ext>
            </a:extLst>
          </p:cNvPr>
          <p:cNvSpPr/>
          <p:nvPr/>
        </p:nvSpPr>
        <p:spPr>
          <a:xfrm>
            <a:off x="2773384" y="3636307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F0F2310-092E-2241-A559-FE0394FAC4E2}"/>
              </a:ext>
            </a:extLst>
          </p:cNvPr>
          <p:cNvCxnSpPr>
            <a:cxnSpLocks/>
          </p:cNvCxnSpPr>
          <p:nvPr/>
        </p:nvCxnSpPr>
        <p:spPr>
          <a:xfrm>
            <a:off x="1956216" y="24578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CA660BF8-8C20-7949-9AC7-BA31B61D99C5}"/>
              </a:ext>
            </a:extLst>
          </p:cNvPr>
          <p:cNvSpPr/>
          <p:nvPr/>
        </p:nvSpPr>
        <p:spPr>
          <a:xfrm>
            <a:off x="3736258" y="3429000"/>
            <a:ext cx="1386348" cy="592394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7E6BAD66-6BE3-6E45-BDAA-BF2B035CB060}"/>
              </a:ext>
            </a:extLst>
          </p:cNvPr>
          <p:cNvCxnSpPr>
            <a:cxnSpLocks/>
          </p:cNvCxnSpPr>
          <p:nvPr/>
        </p:nvCxnSpPr>
        <p:spPr>
          <a:xfrm>
            <a:off x="2108616" y="2610227"/>
            <a:ext cx="799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cumento 22">
            <a:extLst>
              <a:ext uri="{FF2B5EF4-FFF2-40B4-BE49-F238E27FC236}">
                <a16:creationId xmlns:a16="http://schemas.microsoft.com/office/drawing/2014/main" id="{6D978C23-9D19-6444-A4DA-9C1C9196FE56}"/>
              </a:ext>
            </a:extLst>
          </p:cNvPr>
          <p:cNvSpPr/>
          <p:nvPr/>
        </p:nvSpPr>
        <p:spPr>
          <a:xfrm>
            <a:off x="2683933" y="4521200"/>
            <a:ext cx="1193800" cy="1143000"/>
          </a:xfrm>
          <a:prstGeom prst="flowChartDocumen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BAC0A-D07E-4ECB-979F-E48211BA5B2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FBC19D35-8DDD-4134-AF99-7DB433CF0DA5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33CED4-67E3-4CBE-966A-B564613B10D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EC24CD-332A-4F2C-A347-65630DD1868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E90465-206A-4D9D-B07C-FC0D9998B25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47604236-E5A6-4903-BD02-4872E7D86899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E096AEA8-064A-45AA-A646-9533ECB2FDD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096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Menu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Interruzione 7">
            <a:extLst>
              <a:ext uri="{FF2B5EF4-FFF2-40B4-BE49-F238E27FC236}">
                <a16:creationId xmlns:a16="http://schemas.microsoft.com/office/drawing/2014/main" id="{49B43BA6-84B7-6743-89D7-29086F5AD139}"/>
              </a:ext>
            </a:extLst>
          </p:cNvPr>
          <p:cNvSpPr/>
          <p:nvPr/>
        </p:nvSpPr>
        <p:spPr>
          <a:xfrm>
            <a:off x="3159923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5609303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22D80E3-C8B4-BB43-BC4A-9EDE2B16D185}"/>
              </a:ext>
            </a:extLst>
          </p:cNvPr>
          <p:cNvCxnSpPr>
            <a:cxnSpLocks/>
          </p:cNvCxnSpPr>
          <p:nvPr/>
        </p:nvCxnSpPr>
        <p:spPr>
          <a:xfrm>
            <a:off x="3716592" y="194678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5052634" y="235869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EXIT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AF0B18E-5D35-F04C-B791-B4DC4FEECBA1}"/>
              </a:ext>
            </a:extLst>
          </p:cNvPr>
          <p:cNvSpPr/>
          <p:nvPr/>
        </p:nvSpPr>
        <p:spPr>
          <a:xfrm>
            <a:off x="7152213" y="2504721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F651A2E-0BC4-0444-A8E3-BB2773877691}"/>
              </a:ext>
            </a:extLst>
          </p:cNvPr>
          <p:cNvSpPr/>
          <p:nvPr/>
        </p:nvSpPr>
        <p:spPr>
          <a:xfrm>
            <a:off x="7107213" y="2459721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8DCD27-293C-DD44-8495-C82E0271F341}"/>
              </a:ext>
            </a:extLst>
          </p:cNvPr>
          <p:cNvCxnSpPr>
            <a:cxnSpLocks/>
          </p:cNvCxnSpPr>
          <p:nvPr/>
        </p:nvCxnSpPr>
        <p:spPr>
          <a:xfrm>
            <a:off x="6165971" y="2549721"/>
            <a:ext cx="8947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B07E67C-BCFF-514A-A533-AB665DCB66B3}"/>
              </a:ext>
            </a:extLst>
          </p:cNvPr>
          <p:cNvCxnSpPr>
            <a:cxnSpLocks/>
          </p:cNvCxnSpPr>
          <p:nvPr/>
        </p:nvCxnSpPr>
        <p:spPr>
          <a:xfrm>
            <a:off x="3716591" y="276041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Interruzione 21">
            <a:extLst>
              <a:ext uri="{FF2B5EF4-FFF2-40B4-BE49-F238E27FC236}">
                <a16:creationId xmlns:a16="http://schemas.microsoft.com/office/drawing/2014/main" id="{16E2C5BB-582F-C347-841A-49803790C349}"/>
              </a:ext>
            </a:extLst>
          </p:cNvPr>
          <p:cNvSpPr/>
          <p:nvPr/>
        </p:nvSpPr>
        <p:spPr>
          <a:xfrm>
            <a:off x="745236" y="3575008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 LETTERE</a:t>
            </a:r>
          </a:p>
          <a:p>
            <a:pPr algn="ctr"/>
            <a:r>
              <a:rPr lang="it-IT" sz="1200" dirty="0"/>
              <a:t>INIZIALI</a:t>
            </a:r>
          </a:p>
        </p:txBody>
      </p:sp>
      <p:sp>
        <p:nvSpPr>
          <p:cNvPr id="27" name="Interruzione 26">
            <a:extLst>
              <a:ext uri="{FF2B5EF4-FFF2-40B4-BE49-F238E27FC236}">
                <a16:creationId xmlns:a16="http://schemas.microsoft.com/office/drawing/2014/main" id="{A7B26413-7E3E-044C-87AE-45C7FB533E74}"/>
              </a:ext>
            </a:extLst>
          </p:cNvPr>
          <p:cNvSpPr/>
          <p:nvPr/>
        </p:nvSpPr>
        <p:spPr>
          <a:xfrm>
            <a:off x="4290474" y="360755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SCELTA</a:t>
            </a:r>
          </a:p>
          <a:p>
            <a:pPr algn="ctr"/>
            <a:r>
              <a:rPr lang="it-IT" sz="1200" dirty="0"/>
              <a:t>SILLABE</a:t>
            </a:r>
          </a:p>
        </p:txBody>
      </p:sp>
      <p:sp>
        <p:nvSpPr>
          <p:cNvPr id="28" name="Interruzione 27">
            <a:extLst>
              <a:ext uri="{FF2B5EF4-FFF2-40B4-BE49-F238E27FC236}">
                <a16:creationId xmlns:a16="http://schemas.microsoft.com/office/drawing/2014/main" id="{7877D9D3-9EE6-4549-A547-93BF41B085EC}"/>
              </a:ext>
            </a:extLst>
          </p:cNvPr>
          <p:cNvSpPr/>
          <p:nvPr/>
        </p:nvSpPr>
        <p:spPr>
          <a:xfrm>
            <a:off x="2163372" y="357363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NUMERO </a:t>
            </a:r>
          </a:p>
          <a:p>
            <a:pPr algn="ctr"/>
            <a:r>
              <a:rPr lang="it-IT" sz="1200" dirty="0"/>
              <a:t>SILLABE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</p:cNvCxnSpPr>
          <p:nvPr/>
        </p:nvCxnSpPr>
        <p:spPr>
          <a:xfrm>
            <a:off x="7060707" y="3818569"/>
            <a:ext cx="4838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544543" y="3552073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SHERMATA</a:t>
            </a:r>
          </a:p>
          <a:p>
            <a:pPr algn="ctr"/>
            <a:r>
              <a:rPr lang="it-IT" sz="1200" dirty="0"/>
              <a:t>GIOCO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C08232B-5449-9C4A-8FFB-0A84C2323938}"/>
              </a:ext>
            </a:extLst>
          </p:cNvPr>
          <p:cNvCxnSpPr>
            <a:cxnSpLocks/>
          </p:cNvCxnSpPr>
          <p:nvPr/>
        </p:nvCxnSpPr>
        <p:spPr>
          <a:xfrm>
            <a:off x="1301904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F5984E5-5590-3F44-888B-D374867EC7AE}"/>
              </a:ext>
            </a:extLst>
          </p:cNvPr>
          <p:cNvCxnSpPr>
            <a:cxnSpLocks/>
          </p:cNvCxnSpPr>
          <p:nvPr/>
        </p:nvCxnSpPr>
        <p:spPr>
          <a:xfrm>
            <a:off x="2744209" y="3171916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CBEFD02-EBAF-F942-8BFA-EABF83C3B84B}"/>
              </a:ext>
            </a:extLst>
          </p:cNvPr>
          <p:cNvCxnSpPr>
            <a:cxnSpLocks/>
          </p:cNvCxnSpPr>
          <p:nvPr/>
        </p:nvCxnSpPr>
        <p:spPr>
          <a:xfrm>
            <a:off x="4822562" y="319697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4A58A38-8A09-1746-A59D-23FDFC6E5E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436356" y="3215984"/>
            <a:ext cx="1" cy="2839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A2F6B72C-0890-8046-AB0D-090409911D3E}"/>
              </a:ext>
            </a:extLst>
          </p:cNvPr>
          <p:cNvCxnSpPr>
            <a:cxnSpLocks/>
          </p:cNvCxnSpPr>
          <p:nvPr/>
        </p:nvCxnSpPr>
        <p:spPr>
          <a:xfrm>
            <a:off x="972000" y="3162140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4A6381-0CAC-7C4B-A81F-8424D6061291}"/>
              </a:ext>
            </a:extLst>
          </p:cNvPr>
          <p:cNvCxnSpPr>
            <a:cxnSpLocks/>
          </p:cNvCxnSpPr>
          <p:nvPr/>
        </p:nvCxnSpPr>
        <p:spPr>
          <a:xfrm>
            <a:off x="1301428" y="421231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7C104224-A96D-AF4E-9374-8C74365C0DB9}"/>
              </a:ext>
            </a:extLst>
          </p:cNvPr>
          <p:cNvSpPr/>
          <p:nvPr/>
        </p:nvSpPr>
        <p:spPr>
          <a:xfrm>
            <a:off x="752712" y="4614037"/>
            <a:ext cx="1112385" cy="637306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LETTERE INIZIALI</a:t>
            </a:r>
          </a:p>
        </p:txBody>
      </p: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57CAA611-19A6-B44D-89D4-07EF999307A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301428" y="5251343"/>
            <a:ext cx="7477" cy="756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DEA343C-7B55-AE4D-8BF4-A4CABB04C0F3}"/>
              </a:ext>
            </a:extLst>
          </p:cNvPr>
          <p:cNvCxnSpPr>
            <a:cxnSpLocks/>
          </p:cNvCxnSpPr>
          <p:nvPr/>
        </p:nvCxnSpPr>
        <p:spPr>
          <a:xfrm flipV="1">
            <a:off x="1308905" y="6006872"/>
            <a:ext cx="5127451" cy="9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Decisione 55">
            <a:extLst>
              <a:ext uri="{FF2B5EF4-FFF2-40B4-BE49-F238E27FC236}">
                <a16:creationId xmlns:a16="http://schemas.microsoft.com/office/drawing/2014/main" id="{B5653D75-3AAE-984C-B8FD-CA9C6C547E4A}"/>
              </a:ext>
            </a:extLst>
          </p:cNvPr>
          <p:cNvSpPr/>
          <p:nvPr/>
        </p:nvSpPr>
        <p:spPr>
          <a:xfrm>
            <a:off x="5829689" y="3499916"/>
            <a:ext cx="1213335" cy="637306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START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2428650-A742-C44E-8894-A4987AAD3FFC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6436357" y="4137222"/>
            <a:ext cx="0" cy="18739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Interruzione 63">
            <a:extLst>
              <a:ext uri="{FF2B5EF4-FFF2-40B4-BE49-F238E27FC236}">
                <a16:creationId xmlns:a16="http://schemas.microsoft.com/office/drawing/2014/main" id="{635ED07F-84FC-F544-94B0-DB990923C8C6}"/>
              </a:ext>
            </a:extLst>
          </p:cNvPr>
          <p:cNvSpPr/>
          <p:nvPr/>
        </p:nvSpPr>
        <p:spPr>
          <a:xfrm>
            <a:off x="2187540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</a:t>
            </a:r>
          </a:p>
          <a:p>
            <a:pPr algn="ctr"/>
            <a:r>
              <a:rPr lang="it-IT" sz="1200" dirty="0"/>
              <a:t>NUMERO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4C0B3F4-EBBA-3A4A-8D35-9F6186AD1F3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744208" y="3975363"/>
            <a:ext cx="1" cy="7478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ecisione 68">
            <a:extLst>
              <a:ext uri="{FF2B5EF4-FFF2-40B4-BE49-F238E27FC236}">
                <a16:creationId xmlns:a16="http://schemas.microsoft.com/office/drawing/2014/main" id="{6103E70C-8FF1-A144-A68A-7F1157F98C62}"/>
              </a:ext>
            </a:extLst>
          </p:cNvPr>
          <p:cNvSpPr/>
          <p:nvPr/>
        </p:nvSpPr>
        <p:spPr>
          <a:xfrm>
            <a:off x="4552562" y="4204270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3E504DA-8F37-4B4C-84D1-6EC741FFDBC9}"/>
              </a:ext>
            </a:extLst>
          </p:cNvPr>
          <p:cNvCxnSpPr>
            <a:cxnSpLocks/>
          </p:cNvCxnSpPr>
          <p:nvPr/>
        </p:nvCxnSpPr>
        <p:spPr>
          <a:xfrm flipV="1">
            <a:off x="2744208" y="5124942"/>
            <a:ext cx="0" cy="891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one 75">
            <a:extLst>
              <a:ext uri="{FF2B5EF4-FFF2-40B4-BE49-F238E27FC236}">
                <a16:creationId xmlns:a16="http://schemas.microsoft.com/office/drawing/2014/main" id="{FBADA498-EE1C-364C-95F3-CFE5C2820828}"/>
              </a:ext>
            </a:extLst>
          </p:cNvPr>
          <p:cNvSpPr/>
          <p:nvPr/>
        </p:nvSpPr>
        <p:spPr>
          <a:xfrm>
            <a:off x="4549049" y="528388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0EA0D160-FEB0-6041-B2D2-31E62F5198F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819049" y="4018229"/>
            <a:ext cx="3513" cy="18604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Interruzione 79">
            <a:extLst>
              <a:ext uri="{FF2B5EF4-FFF2-40B4-BE49-F238E27FC236}">
                <a16:creationId xmlns:a16="http://schemas.microsoft.com/office/drawing/2014/main" id="{9498DB39-C9FE-6C46-9CF3-3FD7F117C689}"/>
              </a:ext>
            </a:extLst>
          </p:cNvPr>
          <p:cNvSpPr/>
          <p:nvPr/>
        </p:nvSpPr>
        <p:spPr>
          <a:xfrm>
            <a:off x="3491343" y="4728891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INIZIALE</a:t>
            </a:r>
          </a:p>
        </p:txBody>
      </p:sp>
      <p:sp>
        <p:nvSpPr>
          <p:cNvPr id="81" name="Interruzione 80">
            <a:extLst>
              <a:ext uri="{FF2B5EF4-FFF2-40B4-BE49-F238E27FC236}">
                <a16:creationId xmlns:a16="http://schemas.microsoft.com/office/drawing/2014/main" id="{3D5DD0F5-C2E2-BF4B-B604-FD4818124DC3}"/>
              </a:ext>
            </a:extLst>
          </p:cNvPr>
          <p:cNvSpPr/>
          <p:nvPr/>
        </p:nvSpPr>
        <p:spPr>
          <a:xfrm>
            <a:off x="5033393" y="472321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SILLABA</a:t>
            </a:r>
          </a:p>
          <a:p>
            <a:pPr algn="ctr"/>
            <a:r>
              <a:rPr lang="it-IT" sz="1200" dirty="0"/>
              <a:t>FINALE</a:t>
            </a:r>
          </a:p>
        </p:txBody>
      </p:sp>
      <p:cxnSp>
        <p:nvCxnSpPr>
          <p:cNvPr id="130" name="Connettore 1 129">
            <a:extLst>
              <a:ext uri="{FF2B5EF4-FFF2-40B4-BE49-F238E27FC236}">
                <a16:creationId xmlns:a16="http://schemas.microsoft.com/office/drawing/2014/main" id="{B5D9E078-6719-0349-884E-9FD662BEE296}"/>
              </a:ext>
            </a:extLst>
          </p:cNvPr>
          <p:cNvCxnSpPr>
            <a:cxnSpLocks/>
          </p:cNvCxnSpPr>
          <p:nvPr/>
        </p:nvCxnSpPr>
        <p:spPr>
          <a:xfrm>
            <a:off x="5089049" y="546635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063D9AC-6FE4-EE4B-ABE1-FADA62580A46}"/>
              </a:ext>
            </a:extLst>
          </p:cNvPr>
          <p:cNvCxnSpPr>
            <a:cxnSpLocks/>
          </p:cNvCxnSpPr>
          <p:nvPr/>
        </p:nvCxnSpPr>
        <p:spPr>
          <a:xfrm>
            <a:off x="4058801" y="4384269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08FB31CE-3288-B24B-BB37-EDD80ACAA3EB}"/>
              </a:ext>
            </a:extLst>
          </p:cNvPr>
          <p:cNvCxnSpPr>
            <a:cxnSpLocks/>
          </p:cNvCxnSpPr>
          <p:nvPr/>
        </p:nvCxnSpPr>
        <p:spPr>
          <a:xfrm>
            <a:off x="5578931" y="4380881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nettore 2 144">
            <a:extLst>
              <a:ext uri="{FF2B5EF4-FFF2-40B4-BE49-F238E27FC236}">
                <a16:creationId xmlns:a16="http://schemas.microsoft.com/office/drawing/2014/main" id="{BDF0128F-D4C0-0546-AC1E-8F85B2804650}"/>
              </a:ext>
            </a:extLst>
          </p:cNvPr>
          <p:cNvCxnSpPr>
            <a:cxnSpLocks/>
          </p:cNvCxnSpPr>
          <p:nvPr/>
        </p:nvCxnSpPr>
        <p:spPr>
          <a:xfrm>
            <a:off x="4046004" y="513372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8B9AD0F4-BDEF-C745-B278-81B1E5A4E6B0}"/>
              </a:ext>
            </a:extLst>
          </p:cNvPr>
          <p:cNvCxnSpPr>
            <a:cxnSpLocks/>
          </p:cNvCxnSpPr>
          <p:nvPr/>
        </p:nvCxnSpPr>
        <p:spPr>
          <a:xfrm>
            <a:off x="5577833" y="5127403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9DEE63F0-93AE-B747-9695-AEFD7A960EA2}"/>
              </a:ext>
            </a:extLst>
          </p:cNvPr>
          <p:cNvCxnSpPr>
            <a:cxnSpLocks/>
          </p:cNvCxnSpPr>
          <p:nvPr/>
        </p:nvCxnSpPr>
        <p:spPr>
          <a:xfrm>
            <a:off x="4041093" y="546388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ttore 1 149">
            <a:extLst>
              <a:ext uri="{FF2B5EF4-FFF2-40B4-BE49-F238E27FC236}">
                <a16:creationId xmlns:a16="http://schemas.microsoft.com/office/drawing/2014/main" id="{F269F6C2-B9ED-A14B-B71D-7D3245BE912B}"/>
              </a:ext>
            </a:extLst>
          </p:cNvPr>
          <p:cNvCxnSpPr>
            <a:cxnSpLocks/>
          </p:cNvCxnSpPr>
          <p:nvPr/>
        </p:nvCxnSpPr>
        <p:spPr>
          <a:xfrm>
            <a:off x="5089049" y="4385510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ttore 1 150">
            <a:extLst>
              <a:ext uri="{FF2B5EF4-FFF2-40B4-BE49-F238E27FC236}">
                <a16:creationId xmlns:a16="http://schemas.microsoft.com/office/drawing/2014/main" id="{D05B9F10-1790-E94E-89CF-3F8AF54C5F2D}"/>
              </a:ext>
            </a:extLst>
          </p:cNvPr>
          <p:cNvCxnSpPr>
            <a:cxnSpLocks/>
          </p:cNvCxnSpPr>
          <p:nvPr/>
        </p:nvCxnSpPr>
        <p:spPr>
          <a:xfrm>
            <a:off x="4050287" y="4381933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2 151">
            <a:extLst>
              <a:ext uri="{FF2B5EF4-FFF2-40B4-BE49-F238E27FC236}">
                <a16:creationId xmlns:a16="http://schemas.microsoft.com/office/drawing/2014/main" id="{6C050B21-B978-7F4C-ADC9-43331C9F9062}"/>
              </a:ext>
            </a:extLst>
          </p:cNvPr>
          <p:cNvCxnSpPr>
            <a:cxnSpLocks/>
          </p:cNvCxnSpPr>
          <p:nvPr/>
        </p:nvCxnSpPr>
        <p:spPr>
          <a:xfrm>
            <a:off x="4817951" y="56559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CBF0278A-4B5D-E34D-9020-E56FFEFAB78C}"/>
              </a:ext>
            </a:extLst>
          </p:cNvPr>
          <p:cNvSpPr txBox="1"/>
          <p:nvPr/>
        </p:nvSpPr>
        <p:spPr>
          <a:xfrm>
            <a:off x="188697" y="3033416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C2C9-0A66-3B40-9DAD-88789E0BC046}"/>
              </a:ext>
            </a:extLst>
          </p:cNvPr>
          <p:cNvSpPr txBox="1"/>
          <p:nvPr/>
        </p:nvSpPr>
        <p:spPr>
          <a:xfrm>
            <a:off x="6575443" y="4752819"/>
            <a:ext cx="2455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IT" sz="1400" dirty="0"/>
              <a:t>ecessità di simulare schermata maestra e bambino ( in telemedicina arriverebbero da un database)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127190F-0F66-4FB2-A580-5C1CE1B459FF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52" name="Freccia a destra 51">
            <a:extLst>
              <a:ext uri="{FF2B5EF4-FFF2-40B4-BE49-F238E27FC236}">
                <a16:creationId xmlns:a16="http://schemas.microsoft.com/office/drawing/2014/main" id="{7405ADE2-C99D-47EF-AAC4-AED857A93A1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FEB2F5F-2C51-49BC-828F-4AA74D1C1E27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5E65677-D56C-4C35-9C39-4B9FC04DB56E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4745B1CD-ECCA-4E9C-ACD1-E5C076CBEE99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9" name="Freccia a destra 58">
            <a:extLst>
              <a:ext uri="{FF2B5EF4-FFF2-40B4-BE49-F238E27FC236}">
                <a16:creationId xmlns:a16="http://schemas.microsoft.com/office/drawing/2014/main" id="{71EB2AF2-CA8E-43FF-8B46-CEE96393B68D}"/>
              </a:ext>
            </a:extLst>
          </p:cNvPr>
          <p:cNvSpPr/>
          <p:nvPr/>
        </p:nvSpPr>
        <p:spPr>
          <a:xfrm>
            <a:off x="2536358" y="7219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a destra 59">
            <a:extLst>
              <a:ext uri="{FF2B5EF4-FFF2-40B4-BE49-F238E27FC236}">
                <a16:creationId xmlns:a16="http://schemas.microsoft.com/office/drawing/2014/main" id="{5330B93D-02D5-49FA-94A1-296852A31D47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95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Schermata di gioco</a:t>
            </a:r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24785DE-6D95-8D41-99BF-7C1DDE3B8E2A}"/>
              </a:ext>
            </a:extLst>
          </p:cNvPr>
          <p:cNvSpPr/>
          <p:nvPr/>
        </p:nvSpPr>
        <p:spPr>
          <a:xfrm>
            <a:off x="4482000" y="135488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45DF097-32F3-114E-AC45-6BCA21C4F974}"/>
              </a:ext>
            </a:extLst>
          </p:cNvPr>
          <p:cNvCxnSpPr>
            <a:cxnSpLocks/>
          </p:cNvCxnSpPr>
          <p:nvPr/>
        </p:nvCxnSpPr>
        <p:spPr>
          <a:xfrm>
            <a:off x="4572000" y="1545064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726C28C-4E54-704F-849E-BCB6CDA911ED}"/>
              </a:ext>
            </a:extLst>
          </p:cNvPr>
          <p:cNvCxnSpPr>
            <a:cxnSpLocks/>
          </p:cNvCxnSpPr>
          <p:nvPr/>
        </p:nvCxnSpPr>
        <p:spPr>
          <a:xfrm>
            <a:off x="972000" y="1946787"/>
            <a:ext cx="720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B867023-5674-B54C-A727-DB497AF9A052}"/>
              </a:ext>
            </a:extLst>
          </p:cNvPr>
          <p:cNvCxnSpPr>
            <a:cxnSpLocks/>
          </p:cNvCxnSpPr>
          <p:nvPr/>
        </p:nvCxnSpPr>
        <p:spPr>
          <a:xfrm>
            <a:off x="7847540" y="1961227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nterruzione 12">
            <a:extLst>
              <a:ext uri="{FF2B5EF4-FFF2-40B4-BE49-F238E27FC236}">
                <a16:creationId xmlns:a16="http://schemas.microsoft.com/office/drawing/2014/main" id="{91027146-10F1-7E4C-9A3F-B6F8F24A4ADA}"/>
              </a:ext>
            </a:extLst>
          </p:cNvPr>
          <p:cNvSpPr/>
          <p:nvPr/>
        </p:nvSpPr>
        <p:spPr>
          <a:xfrm>
            <a:off x="7290871" y="2373133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HOME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C125730E-15C6-6440-BA6F-FE7ACA50B6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847540" y="2774857"/>
            <a:ext cx="0" cy="36153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Preparazione 32">
            <a:extLst>
              <a:ext uri="{FF2B5EF4-FFF2-40B4-BE49-F238E27FC236}">
                <a16:creationId xmlns:a16="http://schemas.microsoft.com/office/drawing/2014/main" id="{376E2507-38F3-8B4F-B9D6-3B7D45441766}"/>
              </a:ext>
            </a:extLst>
          </p:cNvPr>
          <p:cNvSpPr/>
          <p:nvPr/>
        </p:nvSpPr>
        <p:spPr>
          <a:xfrm>
            <a:off x="7124010" y="3136389"/>
            <a:ext cx="1447057" cy="532992"/>
          </a:xfrm>
          <a:prstGeom prst="flowChartPreparat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MENU</a:t>
            </a:r>
          </a:p>
          <a:p>
            <a:pPr algn="ctr"/>
            <a:r>
              <a:rPr lang="it-IT" sz="1200" dirty="0"/>
              <a:t>DI GIOCO</a:t>
            </a:r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93A55829-B007-B74F-835A-51C89F53BE95}"/>
              </a:ext>
            </a:extLst>
          </p:cNvPr>
          <p:cNvSpPr txBox="1"/>
          <p:nvPr/>
        </p:nvSpPr>
        <p:spPr>
          <a:xfrm>
            <a:off x="188697" y="1808287"/>
            <a:ext cx="7112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SCENA 1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1BC849D2-F99C-464F-B50C-7EF2C6F81E46}"/>
              </a:ext>
            </a:extLst>
          </p:cNvPr>
          <p:cNvCxnSpPr>
            <a:cxnSpLocks/>
          </p:cNvCxnSpPr>
          <p:nvPr/>
        </p:nvCxnSpPr>
        <p:spPr>
          <a:xfrm>
            <a:off x="1614067" y="1956970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Interruzione 51">
            <a:extLst>
              <a:ext uri="{FF2B5EF4-FFF2-40B4-BE49-F238E27FC236}">
                <a16:creationId xmlns:a16="http://schemas.microsoft.com/office/drawing/2014/main" id="{4FB1EDA0-F3E7-9F4C-9673-B95F6614080D}"/>
              </a:ext>
            </a:extLst>
          </p:cNvPr>
          <p:cNvSpPr/>
          <p:nvPr/>
        </p:nvSpPr>
        <p:spPr>
          <a:xfrm>
            <a:off x="1057398" y="2368876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STATISTICHE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AA876A62-D3BA-A148-9FDC-F0CAB963E362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1610319" y="2770600"/>
            <a:ext cx="3748" cy="67706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99A34525-9817-3947-AE01-E9527CA5D877}"/>
              </a:ext>
            </a:extLst>
          </p:cNvPr>
          <p:cNvSpPr/>
          <p:nvPr/>
        </p:nvSpPr>
        <p:spPr>
          <a:xfrm>
            <a:off x="896149" y="3447667"/>
            <a:ext cx="1428339" cy="1617795"/>
          </a:xfrm>
          <a:prstGeom prst="rect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rtlCol="0" anchor="t" anchorCtr="0">
            <a:noAutofit/>
          </a:bodyPr>
          <a:lstStyle/>
          <a:p>
            <a:pPr algn="ctr"/>
            <a:r>
              <a:rPr lang="it-IT" sz="1200" dirty="0"/>
              <a:t>TEMPO TOTALE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ERRORI TOTALI</a:t>
            </a:r>
          </a:p>
          <a:p>
            <a:pPr algn="ctr"/>
            <a:endParaRPr lang="it-IT" sz="1200" dirty="0"/>
          </a:p>
          <a:p>
            <a:pPr algn="ctr"/>
            <a:r>
              <a:rPr lang="it-IT" sz="1200" dirty="0"/>
              <a:t>SINGOLA 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PAROLA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TEMPO</a:t>
            </a:r>
          </a:p>
          <a:p>
            <a:pPr marL="171450" indent="-171450" algn="ctr">
              <a:buFontTx/>
              <a:buChar char="-"/>
            </a:pPr>
            <a:r>
              <a:rPr lang="it-IT" sz="1200" dirty="0"/>
              <a:t>ERRORI</a:t>
            </a:r>
          </a:p>
          <a:p>
            <a:pPr marL="171450" indent="-171450" algn="ctr">
              <a:buFontTx/>
              <a:buChar char="-"/>
            </a:pPr>
            <a:endParaRPr lang="it-IT" sz="1200" dirty="0"/>
          </a:p>
          <a:p>
            <a:pPr algn="ctr"/>
            <a:endParaRPr lang="it-IT" sz="1200" dirty="0"/>
          </a:p>
        </p:txBody>
      </p:sp>
      <p:sp>
        <p:nvSpPr>
          <p:cNvPr id="57" name="Interruzione 56">
            <a:extLst>
              <a:ext uri="{FF2B5EF4-FFF2-40B4-BE49-F238E27FC236}">
                <a16:creationId xmlns:a16="http://schemas.microsoft.com/office/drawing/2014/main" id="{FA92909F-B6D3-654C-AB8C-B46267CBA2A7}"/>
              </a:ext>
            </a:extLst>
          </p:cNvPr>
          <p:cNvSpPr/>
          <p:nvPr/>
        </p:nvSpPr>
        <p:spPr>
          <a:xfrm>
            <a:off x="7756227" y="5506949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PUNTEGGIO</a:t>
            </a:r>
          </a:p>
        </p:txBody>
      </p:sp>
      <p:sp>
        <p:nvSpPr>
          <p:cNvPr id="59" name="Interruzione 58">
            <a:extLst>
              <a:ext uri="{FF2B5EF4-FFF2-40B4-BE49-F238E27FC236}">
                <a16:creationId xmlns:a16="http://schemas.microsoft.com/office/drawing/2014/main" id="{6A02F9D7-C051-B44A-A8A3-8867E4DCCD10}"/>
              </a:ext>
            </a:extLst>
          </p:cNvPr>
          <p:cNvSpPr/>
          <p:nvPr/>
        </p:nvSpPr>
        <p:spPr>
          <a:xfrm>
            <a:off x="2884905" y="2384474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LISTA PAROLE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5C5908F-7565-BF49-9E0C-139E3E32501B}"/>
              </a:ext>
            </a:extLst>
          </p:cNvPr>
          <p:cNvCxnSpPr>
            <a:cxnSpLocks/>
          </p:cNvCxnSpPr>
          <p:nvPr/>
        </p:nvCxnSpPr>
        <p:spPr>
          <a:xfrm>
            <a:off x="3454301" y="1979561"/>
            <a:ext cx="0" cy="401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21FCA70E-F8F9-A245-99AA-5B671FB00C22}"/>
              </a:ext>
            </a:extLst>
          </p:cNvPr>
          <p:cNvCxnSpPr>
            <a:cxnSpLocks/>
          </p:cNvCxnSpPr>
          <p:nvPr/>
        </p:nvCxnSpPr>
        <p:spPr>
          <a:xfrm flipV="1">
            <a:off x="2650067" y="1967154"/>
            <a:ext cx="0" cy="165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719F7D1-6A9E-1649-B7FB-C2BDF5403B77}"/>
              </a:ext>
            </a:extLst>
          </p:cNvPr>
          <p:cNvCxnSpPr>
            <a:cxnSpLocks/>
          </p:cNvCxnSpPr>
          <p:nvPr/>
        </p:nvCxnSpPr>
        <p:spPr>
          <a:xfrm flipH="1">
            <a:off x="2170735" y="3625608"/>
            <a:ext cx="4793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Connettore 2 147">
            <a:extLst>
              <a:ext uri="{FF2B5EF4-FFF2-40B4-BE49-F238E27FC236}">
                <a16:creationId xmlns:a16="http://schemas.microsoft.com/office/drawing/2014/main" id="{D2EC4B2D-6EBD-4843-B457-5F6E634B82AB}"/>
              </a:ext>
            </a:extLst>
          </p:cNvPr>
          <p:cNvCxnSpPr>
            <a:cxnSpLocks/>
          </p:cNvCxnSpPr>
          <p:nvPr/>
        </p:nvCxnSpPr>
        <p:spPr>
          <a:xfrm>
            <a:off x="4916531" y="3900307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Decisione 161">
            <a:extLst>
              <a:ext uri="{FF2B5EF4-FFF2-40B4-BE49-F238E27FC236}">
                <a16:creationId xmlns:a16="http://schemas.microsoft.com/office/drawing/2014/main" id="{2AA2FD2A-DC4E-F04F-910D-E7C3C4FC4F7A}"/>
              </a:ext>
            </a:extLst>
          </p:cNvPr>
          <p:cNvSpPr/>
          <p:nvPr/>
        </p:nvSpPr>
        <p:spPr>
          <a:xfrm>
            <a:off x="4652230" y="4232806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4" name="Interruzione 163">
            <a:extLst>
              <a:ext uri="{FF2B5EF4-FFF2-40B4-BE49-F238E27FC236}">
                <a16:creationId xmlns:a16="http://schemas.microsoft.com/office/drawing/2014/main" id="{9CBCAC21-936C-C943-BAE3-9DB4FCF8D502}"/>
              </a:ext>
            </a:extLst>
          </p:cNvPr>
          <p:cNvSpPr/>
          <p:nvPr/>
        </p:nvSpPr>
        <p:spPr>
          <a:xfrm>
            <a:off x="3591011" y="475742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SBAGLIATO</a:t>
            </a:r>
          </a:p>
        </p:txBody>
      </p:sp>
      <p:sp>
        <p:nvSpPr>
          <p:cNvPr id="165" name="Interruzione 164">
            <a:extLst>
              <a:ext uri="{FF2B5EF4-FFF2-40B4-BE49-F238E27FC236}">
                <a16:creationId xmlns:a16="http://schemas.microsoft.com/office/drawing/2014/main" id="{A80EE44C-CAAD-084C-A551-2BB6168B2DF7}"/>
              </a:ext>
            </a:extLst>
          </p:cNvPr>
          <p:cNvSpPr/>
          <p:nvPr/>
        </p:nvSpPr>
        <p:spPr>
          <a:xfrm>
            <a:off x="5133061" y="4751752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CORRETTO</a:t>
            </a:r>
          </a:p>
        </p:txBody>
      </p: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1C20D78D-C0B1-9044-A408-D898DC96E6BF}"/>
              </a:ext>
            </a:extLst>
          </p:cNvPr>
          <p:cNvCxnSpPr>
            <a:cxnSpLocks/>
          </p:cNvCxnSpPr>
          <p:nvPr/>
        </p:nvCxnSpPr>
        <p:spPr>
          <a:xfrm>
            <a:off x="4158469" y="4412805"/>
            <a:ext cx="1098" cy="3389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Connettore 2 167">
            <a:extLst>
              <a:ext uri="{FF2B5EF4-FFF2-40B4-BE49-F238E27FC236}">
                <a16:creationId xmlns:a16="http://schemas.microsoft.com/office/drawing/2014/main" id="{CA57355B-0344-2741-8049-2ED58EFC1C4C}"/>
              </a:ext>
            </a:extLst>
          </p:cNvPr>
          <p:cNvCxnSpPr>
            <a:cxnSpLocks/>
          </p:cNvCxnSpPr>
          <p:nvPr/>
        </p:nvCxnSpPr>
        <p:spPr>
          <a:xfrm>
            <a:off x="5678599" y="4409417"/>
            <a:ext cx="0" cy="34572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7DD2405-9BF1-7446-BB08-695CD2859223}"/>
              </a:ext>
            </a:extLst>
          </p:cNvPr>
          <p:cNvCxnSpPr>
            <a:cxnSpLocks/>
          </p:cNvCxnSpPr>
          <p:nvPr/>
        </p:nvCxnSpPr>
        <p:spPr>
          <a:xfrm flipH="1">
            <a:off x="2170735" y="3984684"/>
            <a:ext cx="47933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Connettore 1 171">
            <a:extLst>
              <a:ext uri="{FF2B5EF4-FFF2-40B4-BE49-F238E27FC236}">
                <a16:creationId xmlns:a16="http://schemas.microsoft.com/office/drawing/2014/main" id="{1756171F-A2EC-6449-B2B1-89F54DCBCA9E}"/>
              </a:ext>
            </a:extLst>
          </p:cNvPr>
          <p:cNvCxnSpPr>
            <a:cxnSpLocks/>
          </p:cNvCxnSpPr>
          <p:nvPr/>
        </p:nvCxnSpPr>
        <p:spPr>
          <a:xfrm>
            <a:off x="5188717" y="4414046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1 172">
            <a:extLst>
              <a:ext uri="{FF2B5EF4-FFF2-40B4-BE49-F238E27FC236}">
                <a16:creationId xmlns:a16="http://schemas.microsoft.com/office/drawing/2014/main" id="{415348DA-D13B-A247-8861-71CA3926EAAC}"/>
              </a:ext>
            </a:extLst>
          </p:cNvPr>
          <p:cNvCxnSpPr>
            <a:cxnSpLocks/>
          </p:cNvCxnSpPr>
          <p:nvPr/>
        </p:nvCxnSpPr>
        <p:spPr>
          <a:xfrm>
            <a:off x="4149955" y="4410469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1 177">
            <a:extLst>
              <a:ext uri="{FF2B5EF4-FFF2-40B4-BE49-F238E27FC236}">
                <a16:creationId xmlns:a16="http://schemas.microsoft.com/office/drawing/2014/main" id="{E71B65DF-4031-0540-BBF8-89D28E9B369F}"/>
              </a:ext>
            </a:extLst>
          </p:cNvPr>
          <p:cNvCxnSpPr>
            <a:cxnSpLocks/>
          </p:cNvCxnSpPr>
          <p:nvPr/>
        </p:nvCxnSpPr>
        <p:spPr>
          <a:xfrm>
            <a:off x="6208957" y="5065462"/>
            <a:ext cx="21039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3734E003-C71A-C140-A80B-583481208CD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12896" y="5065462"/>
            <a:ext cx="0" cy="4414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Connettore 1 194">
            <a:extLst>
              <a:ext uri="{FF2B5EF4-FFF2-40B4-BE49-F238E27FC236}">
                <a16:creationId xmlns:a16="http://schemas.microsoft.com/office/drawing/2014/main" id="{1213708B-CB7A-CA43-BDAE-67E7622CA865}"/>
              </a:ext>
            </a:extLst>
          </p:cNvPr>
          <p:cNvCxnSpPr>
            <a:cxnSpLocks/>
          </p:cNvCxnSpPr>
          <p:nvPr/>
        </p:nvCxnSpPr>
        <p:spPr>
          <a:xfrm>
            <a:off x="6208957" y="4828395"/>
            <a:ext cx="7506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Connettore 1 202">
            <a:extLst>
              <a:ext uri="{FF2B5EF4-FFF2-40B4-BE49-F238E27FC236}">
                <a16:creationId xmlns:a16="http://schemas.microsoft.com/office/drawing/2014/main" id="{1F55E623-D1F8-AC48-8A03-2DA82AC5FBAB}"/>
              </a:ext>
            </a:extLst>
          </p:cNvPr>
          <p:cNvCxnSpPr>
            <a:cxnSpLocks/>
          </p:cNvCxnSpPr>
          <p:nvPr/>
        </p:nvCxnSpPr>
        <p:spPr>
          <a:xfrm>
            <a:off x="397933" y="5894135"/>
            <a:ext cx="4510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1 204">
            <a:extLst>
              <a:ext uri="{FF2B5EF4-FFF2-40B4-BE49-F238E27FC236}">
                <a16:creationId xmlns:a16="http://schemas.microsoft.com/office/drawing/2014/main" id="{16379826-FF58-F34F-A27B-3C7F7BA95F93}"/>
              </a:ext>
            </a:extLst>
          </p:cNvPr>
          <p:cNvCxnSpPr>
            <a:cxnSpLocks/>
          </p:cNvCxnSpPr>
          <p:nvPr/>
        </p:nvCxnSpPr>
        <p:spPr>
          <a:xfrm flipV="1">
            <a:off x="397933" y="4564540"/>
            <a:ext cx="0" cy="1326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81D1BF4E-078B-2A4B-8620-D8B6E9399F0A}"/>
              </a:ext>
            </a:extLst>
          </p:cNvPr>
          <p:cNvCxnSpPr>
            <a:cxnSpLocks/>
          </p:cNvCxnSpPr>
          <p:nvPr/>
        </p:nvCxnSpPr>
        <p:spPr>
          <a:xfrm>
            <a:off x="397933" y="4564540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F6F94976-5D3D-4C4C-98D1-7F1C4BF653FE}"/>
              </a:ext>
            </a:extLst>
          </p:cNvPr>
          <p:cNvCxnSpPr>
            <a:cxnSpLocks/>
          </p:cNvCxnSpPr>
          <p:nvPr/>
        </p:nvCxnSpPr>
        <p:spPr>
          <a:xfrm>
            <a:off x="397933" y="4751752"/>
            <a:ext cx="787400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Connettore 1 211">
            <a:extLst>
              <a:ext uri="{FF2B5EF4-FFF2-40B4-BE49-F238E27FC236}">
                <a16:creationId xmlns:a16="http://schemas.microsoft.com/office/drawing/2014/main" id="{D369CBF8-B5CA-074A-A483-B88C86900BF2}"/>
              </a:ext>
            </a:extLst>
          </p:cNvPr>
          <p:cNvCxnSpPr>
            <a:cxnSpLocks/>
          </p:cNvCxnSpPr>
          <p:nvPr/>
        </p:nvCxnSpPr>
        <p:spPr>
          <a:xfrm flipV="1">
            <a:off x="4908065" y="4582278"/>
            <a:ext cx="0" cy="1326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1 216">
            <a:extLst>
              <a:ext uri="{FF2B5EF4-FFF2-40B4-BE49-F238E27FC236}">
                <a16:creationId xmlns:a16="http://schemas.microsoft.com/office/drawing/2014/main" id="{191FA1D3-2D24-8F48-B1A8-063F89AF61AB}"/>
              </a:ext>
            </a:extLst>
          </p:cNvPr>
          <p:cNvCxnSpPr>
            <a:cxnSpLocks/>
          </p:cNvCxnSpPr>
          <p:nvPr/>
        </p:nvCxnSpPr>
        <p:spPr>
          <a:xfrm flipV="1">
            <a:off x="2650067" y="3984684"/>
            <a:ext cx="0" cy="9679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1 217">
            <a:extLst>
              <a:ext uri="{FF2B5EF4-FFF2-40B4-BE49-F238E27FC236}">
                <a16:creationId xmlns:a16="http://schemas.microsoft.com/office/drawing/2014/main" id="{78B5FE50-BA63-AC46-BE4D-B94C0BC0A825}"/>
              </a:ext>
            </a:extLst>
          </p:cNvPr>
          <p:cNvCxnSpPr>
            <a:cxnSpLocks/>
          </p:cNvCxnSpPr>
          <p:nvPr/>
        </p:nvCxnSpPr>
        <p:spPr>
          <a:xfrm>
            <a:off x="2650067" y="4941031"/>
            <a:ext cx="9409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0942699B-5225-A343-A8F0-A6DA1A573A58}"/>
              </a:ext>
            </a:extLst>
          </p:cNvPr>
          <p:cNvCxnSpPr>
            <a:cxnSpLocks/>
          </p:cNvCxnSpPr>
          <p:nvPr/>
        </p:nvCxnSpPr>
        <p:spPr>
          <a:xfrm flipH="1">
            <a:off x="2048933" y="4941031"/>
            <a:ext cx="60113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Connettore 1 223">
            <a:extLst>
              <a:ext uri="{FF2B5EF4-FFF2-40B4-BE49-F238E27FC236}">
                <a16:creationId xmlns:a16="http://schemas.microsoft.com/office/drawing/2014/main" id="{7758C800-3B88-4541-9F0A-E74C08941508}"/>
              </a:ext>
            </a:extLst>
          </p:cNvPr>
          <p:cNvCxnSpPr>
            <a:cxnSpLocks/>
          </p:cNvCxnSpPr>
          <p:nvPr/>
        </p:nvCxnSpPr>
        <p:spPr>
          <a:xfrm flipV="1">
            <a:off x="3276600" y="4215068"/>
            <a:ext cx="0" cy="737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8791A223-E1B4-4D48-9E84-93B050099DCB}"/>
              </a:ext>
            </a:extLst>
          </p:cNvPr>
          <p:cNvCxnSpPr>
            <a:cxnSpLocks/>
          </p:cNvCxnSpPr>
          <p:nvPr/>
        </p:nvCxnSpPr>
        <p:spPr>
          <a:xfrm>
            <a:off x="3276600" y="4215068"/>
            <a:ext cx="164885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Connettore 1 235">
            <a:extLst>
              <a:ext uri="{FF2B5EF4-FFF2-40B4-BE49-F238E27FC236}">
                <a16:creationId xmlns:a16="http://schemas.microsoft.com/office/drawing/2014/main" id="{4922FA2E-ECA3-CE4A-AC7F-E4636A5EC51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5689730" y="5153476"/>
            <a:ext cx="0" cy="382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Connettore 2 237">
            <a:extLst>
              <a:ext uri="{FF2B5EF4-FFF2-40B4-BE49-F238E27FC236}">
                <a16:creationId xmlns:a16="http://schemas.microsoft.com/office/drawing/2014/main" id="{22FE51ED-70DE-0240-A300-250AEEC9DF74}"/>
              </a:ext>
            </a:extLst>
          </p:cNvPr>
          <p:cNvCxnSpPr>
            <a:cxnSpLocks/>
          </p:cNvCxnSpPr>
          <p:nvPr/>
        </p:nvCxnSpPr>
        <p:spPr>
          <a:xfrm flipH="1">
            <a:off x="5058959" y="5528953"/>
            <a:ext cx="628520" cy="4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Per 2">
            <a:extLst>
              <a:ext uri="{FF2B5EF4-FFF2-40B4-BE49-F238E27FC236}">
                <a16:creationId xmlns:a16="http://schemas.microsoft.com/office/drawing/2014/main" id="{57ECE7B7-40AF-294D-9B33-1CE34C04073B}"/>
              </a:ext>
            </a:extLst>
          </p:cNvPr>
          <p:cNvSpPr/>
          <p:nvPr/>
        </p:nvSpPr>
        <p:spPr>
          <a:xfrm>
            <a:off x="4550907" y="5186383"/>
            <a:ext cx="714316" cy="693215"/>
          </a:xfrm>
          <a:prstGeom prst="mathMultiply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Interruzione 48">
            <a:extLst>
              <a:ext uri="{FF2B5EF4-FFF2-40B4-BE49-F238E27FC236}">
                <a16:creationId xmlns:a16="http://schemas.microsoft.com/office/drawing/2014/main" id="{EA5E22DC-F6AC-4D48-84EA-6C3D41CB0626}"/>
              </a:ext>
            </a:extLst>
          </p:cNvPr>
          <p:cNvSpPr/>
          <p:nvPr/>
        </p:nvSpPr>
        <p:spPr>
          <a:xfrm>
            <a:off x="4351396" y="3493377"/>
            <a:ext cx="1113337" cy="401724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SELEZIONE PAROLA</a:t>
            </a:r>
          </a:p>
        </p:txBody>
      </p:sp>
      <p:sp>
        <p:nvSpPr>
          <p:cNvPr id="54" name="Decisione 53">
            <a:extLst>
              <a:ext uri="{FF2B5EF4-FFF2-40B4-BE49-F238E27FC236}">
                <a16:creationId xmlns:a16="http://schemas.microsoft.com/office/drawing/2014/main" id="{89715752-086A-A446-9442-652F4BE5224B}"/>
              </a:ext>
            </a:extLst>
          </p:cNvPr>
          <p:cNvSpPr/>
          <p:nvPr/>
        </p:nvSpPr>
        <p:spPr>
          <a:xfrm>
            <a:off x="4646531" y="2407415"/>
            <a:ext cx="540000" cy="360000"/>
          </a:xfrm>
          <a:prstGeom prst="flowChartDecision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986CB28C-D604-FC49-B736-51E6ACE31282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3998242" y="2585336"/>
            <a:ext cx="648289" cy="20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Interruzione 60">
            <a:extLst>
              <a:ext uri="{FF2B5EF4-FFF2-40B4-BE49-F238E27FC236}">
                <a16:creationId xmlns:a16="http://schemas.microsoft.com/office/drawing/2014/main" id="{BAE913F5-95D8-9B49-83A4-7D4D38369E7C}"/>
              </a:ext>
            </a:extLst>
          </p:cNvPr>
          <p:cNvSpPr/>
          <p:nvPr/>
        </p:nvSpPr>
        <p:spPr>
          <a:xfrm>
            <a:off x="4703401" y="297266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</a:t>
            </a:r>
          </a:p>
        </p:txBody>
      </p: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280AD32C-CAF7-CC44-A8CC-BF984B9156B2}"/>
              </a:ext>
            </a:extLst>
          </p:cNvPr>
          <p:cNvCxnSpPr>
            <a:cxnSpLocks/>
          </p:cNvCxnSpPr>
          <p:nvPr/>
        </p:nvCxnSpPr>
        <p:spPr>
          <a:xfrm>
            <a:off x="5687479" y="2585336"/>
            <a:ext cx="0" cy="37259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A5357A99-D490-B64C-A47A-A99BE8DC438B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94015" y="3136389"/>
            <a:ext cx="52392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D2659501-C96B-CE48-9CA3-39F6B53D3AE8}"/>
              </a:ext>
            </a:extLst>
          </p:cNvPr>
          <p:cNvCxnSpPr>
            <a:cxnSpLocks/>
          </p:cNvCxnSpPr>
          <p:nvPr/>
        </p:nvCxnSpPr>
        <p:spPr>
          <a:xfrm>
            <a:off x="5197597" y="2589965"/>
            <a:ext cx="498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1AC607EE-4687-DA42-A70B-BC2A523D7781}"/>
              </a:ext>
            </a:extLst>
          </p:cNvPr>
          <p:cNvCxnSpPr>
            <a:cxnSpLocks/>
          </p:cNvCxnSpPr>
          <p:nvPr/>
        </p:nvCxnSpPr>
        <p:spPr>
          <a:xfrm>
            <a:off x="4925454" y="3302866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E9C57ED5-48DB-E044-A1D4-2958443E42FC}"/>
              </a:ext>
            </a:extLst>
          </p:cNvPr>
          <p:cNvCxnSpPr>
            <a:cxnSpLocks/>
          </p:cNvCxnSpPr>
          <p:nvPr/>
        </p:nvCxnSpPr>
        <p:spPr>
          <a:xfrm>
            <a:off x="4920735" y="2767415"/>
            <a:ext cx="0" cy="19051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Interruzione 82">
            <a:extLst>
              <a:ext uri="{FF2B5EF4-FFF2-40B4-BE49-F238E27FC236}">
                <a16:creationId xmlns:a16="http://schemas.microsoft.com/office/drawing/2014/main" id="{7AB1837D-E74C-224F-9D41-F2D835AC1D53}"/>
              </a:ext>
            </a:extLst>
          </p:cNvPr>
          <p:cNvSpPr/>
          <p:nvPr/>
        </p:nvSpPr>
        <p:spPr>
          <a:xfrm>
            <a:off x="5467755" y="2972009"/>
            <a:ext cx="426260" cy="328760"/>
          </a:xfrm>
          <a:prstGeom prst="flowChartTerminator">
            <a:avLst/>
          </a:prstGeom>
          <a:solidFill>
            <a:srgbClr val="00A6A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</a:t>
            </a: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7AE2A41-9A77-D14F-B097-3F24B3948AAE}"/>
              </a:ext>
            </a:extLst>
          </p:cNvPr>
          <p:cNvSpPr/>
          <p:nvPr/>
        </p:nvSpPr>
        <p:spPr>
          <a:xfrm>
            <a:off x="6462941" y="3091389"/>
            <a:ext cx="90000" cy="9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44960C06-1A8C-0246-A9F5-EC82A5A7976F}"/>
              </a:ext>
            </a:extLst>
          </p:cNvPr>
          <p:cNvSpPr/>
          <p:nvPr/>
        </p:nvSpPr>
        <p:spPr>
          <a:xfrm>
            <a:off x="6417941" y="3046389"/>
            <a:ext cx="180000" cy="1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C0D08F7-DEB9-EF40-8906-D1E22F037566}"/>
              </a:ext>
            </a:extLst>
          </p:cNvPr>
          <p:cNvCxnSpPr>
            <a:cxnSpLocks/>
          </p:cNvCxnSpPr>
          <p:nvPr/>
        </p:nvCxnSpPr>
        <p:spPr>
          <a:xfrm flipV="1">
            <a:off x="6959600" y="2225636"/>
            <a:ext cx="0" cy="2602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0B7DE37-3D0A-E347-8EC2-8C1EBBFC5623}"/>
              </a:ext>
            </a:extLst>
          </p:cNvPr>
          <p:cNvCxnSpPr>
            <a:cxnSpLocks/>
          </p:cNvCxnSpPr>
          <p:nvPr/>
        </p:nvCxnSpPr>
        <p:spPr>
          <a:xfrm>
            <a:off x="4925454" y="2225637"/>
            <a:ext cx="2034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AE2ED3A-BEAB-9347-AA89-274F66F9A71E}"/>
              </a:ext>
            </a:extLst>
          </p:cNvPr>
          <p:cNvCxnSpPr>
            <a:cxnSpLocks/>
          </p:cNvCxnSpPr>
          <p:nvPr/>
        </p:nvCxnSpPr>
        <p:spPr>
          <a:xfrm>
            <a:off x="4916531" y="2225636"/>
            <a:ext cx="0" cy="1765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72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A15BCD-ACBB-8F4F-AD22-E76378AA2AEC}"/>
              </a:ext>
            </a:extLst>
          </p:cNvPr>
          <p:cNvSpPr txBox="1"/>
          <p:nvPr/>
        </p:nvSpPr>
        <p:spPr>
          <a:xfrm>
            <a:off x="1458363" y="2226386"/>
            <a:ext cx="18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Dinamica di gioco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8F6556CD-704D-664B-B108-16135CE28DA8}"/>
              </a:ext>
            </a:extLst>
          </p:cNvPr>
          <p:cNvCxnSpPr/>
          <p:nvPr/>
        </p:nvCxnSpPr>
        <p:spPr>
          <a:xfrm>
            <a:off x="4572000" y="1465007"/>
            <a:ext cx="0" cy="455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8F633A7F-B11A-4945-B1E8-5FC5D7E3A9F0}"/>
              </a:ext>
            </a:extLst>
          </p:cNvPr>
          <p:cNvCxnSpPr>
            <a:cxnSpLocks/>
          </p:cNvCxnSpPr>
          <p:nvPr/>
        </p:nvCxnSpPr>
        <p:spPr>
          <a:xfrm>
            <a:off x="403123" y="2030362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0AC74FA-6D09-B24F-9886-442C3776CF65}"/>
              </a:ext>
            </a:extLst>
          </p:cNvPr>
          <p:cNvSpPr txBox="1"/>
          <p:nvPr/>
        </p:nvSpPr>
        <p:spPr>
          <a:xfrm>
            <a:off x="1294431" y="1597121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funzionali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5FF1778-2042-9948-B237-10E92381F845}"/>
              </a:ext>
            </a:extLst>
          </p:cNvPr>
          <p:cNvSpPr txBox="1"/>
          <p:nvPr/>
        </p:nvSpPr>
        <p:spPr>
          <a:xfrm>
            <a:off x="5752480" y="1606022"/>
            <a:ext cx="217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Specifiche tecniche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6B5F909D-D754-514B-BEB9-AC915B7F76A3}"/>
              </a:ext>
            </a:extLst>
          </p:cNvPr>
          <p:cNvSpPr txBox="1"/>
          <p:nvPr/>
        </p:nvSpPr>
        <p:spPr>
          <a:xfrm>
            <a:off x="5833745" y="2219917"/>
            <a:ext cx="14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Drag &amp; </a:t>
            </a:r>
            <a:r>
              <a:rPr lang="it-IT" dirty="0" err="1"/>
              <a:t>Drop</a:t>
            </a:r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C4927792-6AE2-1C43-875E-1D7A9D30187D}"/>
              </a:ext>
            </a:extLst>
          </p:cNvPr>
          <p:cNvSpPr txBox="1"/>
          <p:nvPr/>
        </p:nvSpPr>
        <p:spPr>
          <a:xfrm>
            <a:off x="985632" y="2617905"/>
            <a:ext cx="310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dati di ogni parola </a:t>
            </a:r>
          </a:p>
          <a:p>
            <a:r>
              <a:rPr lang="it-IT" dirty="0"/>
              <a:t>(Parola, divisione in sillabe, frequenza d’uso) 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91A534C6-B759-4549-B0B3-AE291500F2F4}"/>
              </a:ext>
            </a:extLst>
          </p:cNvPr>
          <p:cNvSpPr txBox="1"/>
          <p:nvPr/>
        </p:nvSpPr>
        <p:spPr>
          <a:xfrm>
            <a:off x="5199660" y="2796893"/>
            <a:ext cx="32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Script che traduce informazioni inserite in un file Excel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631C2B9F-6115-9849-8986-2A14D7336010}"/>
              </a:ext>
            </a:extLst>
          </p:cNvPr>
          <p:cNvSpPr txBox="1"/>
          <p:nvPr/>
        </p:nvSpPr>
        <p:spPr>
          <a:xfrm>
            <a:off x="1171720" y="4464426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Generazione di carte nuove ad ogni gioco 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087464D5-941B-9745-9F2B-C41219C9EDCB}"/>
              </a:ext>
            </a:extLst>
          </p:cNvPr>
          <p:cNvSpPr txBox="1"/>
          <p:nvPr/>
        </p:nvSpPr>
        <p:spPr>
          <a:xfrm>
            <a:off x="5106690" y="4464425"/>
            <a:ext cx="282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di «</a:t>
            </a:r>
            <a:r>
              <a:rPr lang="it-IT" dirty="0" err="1"/>
              <a:t>prefab</a:t>
            </a:r>
            <a:r>
              <a:rPr lang="it-IT" dirty="0"/>
              <a:t>» per la carta e le sillabe associate 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4D642-F47A-1E4A-A355-D5E564ED6655}"/>
              </a:ext>
            </a:extLst>
          </p:cNvPr>
          <p:cNvSpPr txBox="1"/>
          <p:nvPr/>
        </p:nvSpPr>
        <p:spPr>
          <a:xfrm>
            <a:off x="5238109" y="5308181"/>
            <a:ext cx="25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Collegamento ad un database locale sul Tablet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1217579-632A-8D4D-80B8-65C248A2A207}"/>
              </a:ext>
            </a:extLst>
          </p:cNvPr>
          <p:cNvSpPr txBox="1"/>
          <p:nvPr/>
        </p:nvSpPr>
        <p:spPr>
          <a:xfrm>
            <a:off x="1280912" y="5348307"/>
            <a:ext cx="2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Salvataggio dati a fine partita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2493535-9765-CE40-8BBB-D311CD1141DC}"/>
              </a:ext>
            </a:extLst>
          </p:cNvPr>
          <p:cNvSpPr txBox="1"/>
          <p:nvPr/>
        </p:nvSpPr>
        <p:spPr>
          <a:xfrm>
            <a:off x="992601" y="356342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Spelling parola e divisione in sillabe delle parole 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5377123-B0D3-2A4B-958F-71BDC3344B5B}"/>
              </a:ext>
            </a:extLst>
          </p:cNvPr>
          <p:cNvSpPr txBox="1"/>
          <p:nvPr/>
        </p:nvSpPr>
        <p:spPr>
          <a:xfrm>
            <a:off x="5171917" y="3585543"/>
            <a:ext cx="277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Registrazione manuale tramite software </a:t>
            </a:r>
            <a:r>
              <a:rPr lang="it-IT" dirty="0" err="1"/>
              <a:t>Audacity</a:t>
            </a:r>
            <a:endParaRPr lang="it-IT" dirty="0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7990273E-8D72-304E-833D-FD0AC33BF15E}"/>
              </a:ext>
            </a:extLst>
          </p:cNvPr>
          <p:cNvCxnSpPr>
            <a:cxnSpLocks/>
          </p:cNvCxnSpPr>
          <p:nvPr/>
        </p:nvCxnSpPr>
        <p:spPr>
          <a:xfrm>
            <a:off x="403123" y="261790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98317CBC-4DA8-7344-B600-8E286F85E1CA}"/>
              </a:ext>
            </a:extLst>
          </p:cNvPr>
          <p:cNvCxnSpPr>
            <a:cxnSpLocks/>
          </p:cNvCxnSpPr>
          <p:nvPr/>
        </p:nvCxnSpPr>
        <p:spPr>
          <a:xfrm>
            <a:off x="403122" y="4387033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1 93">
            <a:extLst>
              <a:ext uri="{FF2B5EF4-FFF2-40B4-BE49-F238E27FC236}">
                <a16:creationId xmlns:a16="http://schemas.microsoft.com/office/drawing/2014/main" id="{7DF9E28D-D513-2A4E-8551-81C3412C3023}"/>
              </a:ext>
            </a:extLst>
          </p:cNvPr>
          <p:cNvCxnSpPr>
            <a:cxnSpLocks/>
          </p:cNvCxnSpPr>
          <p:nvPr/>
        </p:nvCxnSpPr>
        <p:spPr>
          <a:xfrm>
            <a:off x="403122" y="5283441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E5676344-35E5-6042-BBEA-7656CE3CD12D}"/>
              </a:ext>
            </a:extLst>
          </p:cNvPr>
          <p:cNvCxnSpPr>
            <a:cxnSpLocks/>
          </p:cNvCxnSpPr>
          <p:nvPr/>
        </p:nvCxnSpPr>
        <p:spPr>
          <a:xfrm>
            <a:off x="403122" y="3541235"/>
            <a:ext cx="8466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24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ELENCO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320800"/>
            <a:ext cx="8323726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1800" dirty="0"/>
              <a:t>Round 2: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Riassunto Stato dell’arte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Contesto 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Obiettivi 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chemeClr val="accent3"/>
                </a:solidFill>
              </a:rPr>
              <a:t>Evidenziare obiettivo primario </a:t>
            </a:r>
          </a:p>
          <a:p>
            <a:pPr marL="342900" indent="-342900">
              <a:buFontTx/>
              <a:buChar char="-"/>
            </a:pPr>
            <a:r>
              <a:rPr lang="it-IT" sz="1800" dirty="0"/>
              <a:t>Diagrammi UML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Presentazione software 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Scelta parametri dei giochi</a:t>
            </a:r>
            <a:endParaRPr lang="it-IT" sz="1800">
              <a:solidFill>
                <a:schemeClr val="accent2"/>
              </a:solidFill>
            </a:endParaRP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2"/>
                </a:solidFill>
              </a:rPr>
              <a:t>Game Design (vedere dove metterlo)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chemeClr val="accent5"/>
                </a:solidFill>
              </a:rPr>
              <a:t>Passaggio dal razionale dei giochi alle specifiche funzionali alle tecniche (trad.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 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 sviluppo  test </a:t>
            </a:r>
            <a:r>
              <a:rPr lang="it-IT" sz="1800" dirty="0" err="1">
                <a:solidFill>
                  <a:schemeClr val="accent5"/>
                </a:solidFill>
                <a:sym typeface="Wingdings" pitchFamily="2" charset="2"/>
              </a:rPr>
              <a:t>usabilty</a:t>
            </a:r>
            <a:r>
              <a:rPr lang="it-IT" sz="1800" dirty="0">
                <a:solidFill>
                  <a:schemeClr val="accent5"/>
                </a:solidFill>
                <a:sym typeface="Wingdings" pitchFamily="2" charset="2"/>
              </a:rPr>
              <a:t> maestra / bambino  </a:t>
            </a:r>
            <a:r>
              <a:rPr lang="it-IT" sz="1800" dirty="0">
                <a:solidFill>
                  <a:schemeClr val="accent5"/>
                </a:solidFill>
              </a:rPr>
              <a:t>trad. spec. </a:t>
            </a:r>
            <a:r>
              <a:rPr lang="it-IT" sz="1800" dirty="0" err="1">
                <a:solidFill>
                  <a:schemeClr val="accent5"/>
                </a:solidFill>
              </a:rPr>
              <a:t>Funz</a:t>
            </a:r>
            <a:r>
              <a:rPr lang="it-IT" sz="1800" dirty="0">
                <a:solidFill>
                  <a:schemeClr val="accent5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Studiare proporre test usabilità (scelta test)</a:t>
            </a:r>
          </a:p>
          <a:p>
            <a:pPr marL="342900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Elenco euristiche (il gioco si capisce?)</a:t>
            </a:r>
          </a:p>
          <a:p>
            <a:pPr marL="1085850" lvl="1" indent="-342900">
              <a:buFontTx/>
              <a:buChar char="-"/>
            </a:pPr>
            <a:r>
              <a:rPr lang="it-IT" sz="1800" dirty="0">
                <a:solidFill>
                  <a:srgbClr val="00B050"/>
                </a:solidFill>
              </a:rPr>
              <a:t>Cornice narrativa </a:t>
            </a:r>
            <a:r>
              <a:rPr lang="it-IT" sz="1800" dirty="0">
                <a:solidFill>
                  <a:srgbClr val="00B050"/>
                </a:solidFill>
                <a:sym typeface="Wingdings" pitchFamily="2" charset="2"/>
              </a:rPr>
              <a:t> gioco inserito nella trama  aumento interesse </a:t>
            </a:r>
            <a:endParaRPr lang="it-IT" sz="1800"/>
          </a:p>
          <a:p>
            <a:pPr marL="342900" indent="-342900">
              <a:buFontTx/>
              <a:buChar char="-"/>
            </a:pPr>
            <a:r>
              <a:rPr lang="it-IT" sz="1800" dirty="0"/>
              <a:t>GANTT</a:t>
            </a:r>
          </a:p>
          <a:p>
            <a:pPr marL="1085850" lvl="1" indent="-342900">
              <a:buFontTx/>
              <a:buChar char="-"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lvl="1" indent="0">
              <a:buFontTx/>
              <a:buNone/>
            </a:pPr>
            <a:endParaRPr lang="it-IT"/>
          </a:p>
          <a:p>
            <a:pPr marL="1085850" lvl="1" indent="-342900">
              <a:buFontTx/>
              <a:buChar char="-"/>
            </a:pPr>
            <a:endParaRPr lang="it-IT"/>
          </a:p>
          <a:p>
            <a:pPr marL="342900" indent="-342900">
              <a:buFontTx/>
              <a:buChar char="-"/>
            </a:pP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302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7526EE85-63B9-2B4D-86AA-A207709E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2387534"/>
            <a:ext cx="3769697" cy="298641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0F10F0-882A-AD4E-A354-3B53085C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49" y="2387534"/>
            <a:ext cx="4001730" cy="2986501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5056506-A9A3-CD4D-B574-70F660962CA6}"/>
              </a:ext>
            </a:extLst>
          </p:cNvPr>
          <p:cNvSpPr txBox="1"/>
          <p:nvPr/>
        </p:nvSpPr>
        <p:spPr>
          <a:xfrm>
            <a:off x="1031292" y="5519026"/>
            <a:ext cx="228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di gioco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47AF615-C64D-B14B-A783-9520E557426D}"/>
              </a:ext>
            </a:extLst>
          </p:cNvPr>
          <p:cNvSpPr txBox="1"/>
          <p:nvPr/>
        </p:nvSpPr>
        <p:spPr>
          <a:xfrm>
            <a:off x="5771211" y="5479868"/>
            <a:ext cx="22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tutorial </a:t>
            </a:r>
            <a:r>
              <a:rPr lang="it-IT" sz="1200" i="1" dirty="0" err="1"/>
              <a:t>Syllable</a:t>
            </a:r>
            <a:r>
              <a:rPr lang="it-IT" sz="1200" i="1" dirty="0"/>
              <a:t> Game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E341E9-32FD-A044-B7F3-48889A810E55}"/>
              </a:ext>
            </a:extLst>
          </p:cNvPr>
          <p:cNvGrpSpPr/>
          <p:nvPr/>
        </p:nvGrpSpPr>
        <p:grpSpPr>
          <a:xfrm>
            <a:off x="5646982" y="1427389"/>
            <a:ext cx="2378244" cy="840400"/>
            <a:chOff x="5646982" y="1427389"/>
            <a:chExt cx="2378244" cy="840400"/>
          </a:xfrm>
        </p:grpSpPr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90B97E59-B4DC-C142-9335-E1C6FD88ED04}"/>
                </a:ext>
              </a:extLst>
            </p:cNvPr>
            <p:cNvSpPr txBox="1"/>
            <p:nvPr/>
          </p:nvSpPr>
          <p:spPr>
            <a:xfrm>
              <a:off x="5851832" y="1491979"/>
              <a:ext cx="1981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TECNICA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4CC0C73-5FFD-8A4E-A0E6-649DD086F45F}"/>
                </a:ext>
              </a:extLst>
            </p:cNvPr>
            <p:cNvSpPr txBox="1"/>
            <p:nvPr/>
          </p:nvSpPr>
          <p:spPr>
            <a:xfrm>
              <a:off x="6077920" y="1840584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DRAG &amp; DROP</a:t>
              </a:r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1AE44D6-8353-9C4E-B57B-531C2C3ACC06}"/>
                </a:ext>
              </a:extLst>
            </p:cNvPr>
            <p:cNvSpPr/>
            <p:nvPr/>
          </p:nvSpPr>
          <p:spPr>
            <a:xfrm>
              <a:off x="5646982" y="1427389"/>
              <a:ext cx="2378244" cy="840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91DD917-4A5E-6A4E-8204-B1D1173A6A2D}"/>
              </a:ext>
            </a:extLst>
          </p:cNvPr>
          <p:cNvGrpSpPr/>
          <p:nvPr/>
        </p:nvGrpSpPr>
        <p:grpSpPr>
          <a:xfrm>
            <a:off x="979514" y="1427390"/>
            <a:ext cx="2386104" cy="840399"/>
            <a:chOff x="979514" y="1427390"/>
            <a:chExt cx="2386104" cy="84039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D24B5F3-50B2-664B-A3A5-9BD299949197}"/>
                </a:ext>
              </a:extLst>
            </p:cNvPr>
            <p:cNvSpPr txBox="1"/>
            <p:nvPr/>
          </p:nvSpPr>
          <p:spPr>
            <a:xfrm>
              <a:off x="981119" y="1478257"/>
              <a:ext cx="2384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SPECIFICA FUNZIONALE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9E3401B-9843-DD45-B576-85D188F87F06}"/>
                </a:ext>
              </a:extLst>
            </p:cNvPr>
            <p:cNvSpPr txBox="1"/>
            <p:nvPr/>
          </p:nvSpPr>
          <p:spPr>
            <a:xfrm>
              <a:off x="1118523" y="1846931"/>
              <a:ext cx="211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/>
                <a:t>DINAMICA DI GIOCO</a:t>
              </a:r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93E55591-7196-CB4D-BF08-A6004F2FBAAA}"/>
                </a:ext>
              </a:extLst>
            </p:cNvPr>
            <p:cNvSpPr/>
            <p:nvPr/>
          </p:nvSpPr>
          <p:spPr>
            <a:xfrm>
              <a:off x="979514" y="1427390"/>
              <a:ext cx="2378244" cy="84039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47385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1E5E59-CD87-C54E-86C2-1BEC656B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39" y="1590004"/>
            <a:ext cx="1256291" cy="12562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9A5845E-3622-734B-968F-6371B266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3" y="2912981"/>
            <a:ext cx="1906439" cy="190643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7DD9EC-27DE-BE4F-8DA1-FEBA905787E4}"/>
              </a:ext>
            </a:extLst>
          </p:cNvPr>
          <p:cNvSpPr txBox="1"/>
          <p:nvPr/>
        </p:nvSpPr>
        <p:spPr>
          <a:xfrm>
            <a:off x="288521" y="4825020"/>
            <a:ext cx="30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/>
              <a:t>Lista contenente informazioni su ogni parola: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Parola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Immagine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Divisione in sillabe </a:t>
            </a:r>
          </a:p>
          <a:p>
            <a:pPr marL="171450" indent="-171450" algn="ctr">
              <a:buFontTx/>
              <a:buChar char="-"/>
            </a:pPr>
            <a:r>
              <a:rPr lang="it-IT" sz="1200" i="1" dirty="0"/>
              <a:t>Frequenza d’uso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1C46DC4-C32E-8541-AFCA-159910041D79}"/>
              </a:ext>
            </a:extLst>
          </p:cNvPr>
          <p:cNvGrpSpPr/>
          <p:nvPr/>
        </p:nvGrpSpPr>
        <p:grpSpPr>
          <a:xfrm>
            <a:off x="5639225" y="3530585"/>
            <a:ext cx="3082180" cy="2008998"/>
            <a:chOff x="5639225" y="3094635"/>
            <a:chExt cx="3082180" cy="2008998"/>
          </a:xfrm>
        </p:grpSpPr>
        <p:pic>
          <p:nvPicPr>
            <p:cNvPr id="10" name="Immagine 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158B3E2-06BC-2E40-B5FA-45E7F53DD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80" b="52340"/>
            <a:stretch/>
          </p:blipFill>
          <p:spPr>
            <a:xfrm>
              <a:off x="5772152" y="3094635"/>
              <a:ext cx="2816326" cy="1543129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E7C5CEF-B667-5849-95CA-1415926188D9}"/>
                </a:ext>
              </a:extLst>
            </p:cNvPr>
            <p:cNvSpPr txBox="1"/>
            <p:nvPr/>
          </p:nvSpPr>
          <p:spPr>
            <a:xfrm>
              <a:off x="5639225" y="4826634"/>
              <a:ext cx="3082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i="1" dirty="0"/>
                <a:t>Lista presente in </a:t>
              </a:r>
              <a:r>
                <a:rPr lang="it-IT" sz="1200" i="1" dirty="0" err="1"/>
                <a:t>Unity</a:t>
              </a:r>
              <a:r>
                <a:rPr lang="it-IT" sz="1200" i="1" dirty="0"/>
                <a:t> contenente tutti i dati </a:t>
              </a:r>
            </a:p>
          </p:txBody>
        </p:sp>
      </p:grp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539D53-3E2E-5948-A117-0BB662A0F800}"/>
              </a:ext>
            </a:extLst>
          </p:cNvPr>
          <p:cNvCxnSpPr>
            <a:cxnSpLocks/>
          </p:cNvCxnSpPr>
          <p:nvPr/>
        </p:nvCxnSpPr>
        <p:spPr>
          <a:xfrm flipV="1">
            <a:off x="3066932" y="2912981"/>
            <a:ext cx="1210100" cy="91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FC8FB6-9C72-8345-9EFD-E89819F60E45}"/>
              </a:ext>
            </a:extLst>
          </p:cNvPr>
          <p:cNvCxnSpPr>
            <a:cxnSpLocks/>
          </p:cNvCxnSpPr>
          <p:nvPr/>
        </p:nvCxnSpPr>
        <p:spPr>
          <a:xfrm>
            <a:off x="4689987" y="2933322"/>
            <a:ext cx="949238" cy="1368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831FA5-C0E4-A341-B72D-5A099B6F28CA}"/>
              </a:ext>
            </a:extLst>
          </p:cNvPr>
          <p:cNvGrpSpPr/>
          <p:nvPr/>
        </p:nvGrpSpPr>
        <p:grpSpPr>
          <a:xfrm>
            <a:off x="288521" y="1518293"/>
            <a:ext cx="3221595" cy="1143587"/>
            <a:chOff x="288521" y="1518293"/>
            <a:chExt cx="3221595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22219" y="1589781"/>
              <a:ext cx="3109506" cy="1015005"/>
              <a:chOff x="620905" y="1596128"/>
              <a:chExt cx="3109506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20905" y="1964802"/>
                <a:ext cx="310950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LETTURA DATI DI OGNI PAROLA</a:t>
                </a:r>
              </a:p>
              <a:p>
                <a:pPr algn="ctr"/>
                <a:r>
                  <a:rPr lang="it-IT" dirty="0"/>
                  <a:t>PRESENTE SU FILE EXCEL</a:t>
                </a:r>
              </a:p>
            </p:txBody>
          </p:sp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650B5B4-FBC8-C143-BA53-DD0FE13B6DCC}"/>
                </a:ext>
              </a:extLst>
            </p:cNvPr>
            <p:cNvSpPr/>
            <p:nvPr/>
          </p:nvSpPr>
          <p:spPr>
            <a:xfrm>
              <a:off x="288521" y="1518293"/>
              <a:ext cx="3221595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8C4F006-FD7A-3249-8748-2BED806923E3}"/>
              </a:ext>
            </a:extLst>
          </p:cNvPr>
          <p:cNvGrpSpPr/>
          <p:nvPr/>
        </p:nvGrpSpPr>
        <p:grpSpPr>
          <a:xfrm>
            <a:off x="5453725" y="1518292"/>
            <a:ext cx="3433250" cy="1143587"/>
            <a:chOff x="5453725" y="1518292"/>
            <a:chExt cx="3433250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473669" y="1589781"/>
              <a:ext cx="3413306" cy="994936"/>
              <a:chOff x="5195127" y="1609850"/>
              <a:chExt cx="3413306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195127" y="1958455"/>
                <a:ext cx="3413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SCRIPT CHE TRADUCE LISTA EXCEL </a:t>
                </a:r>
              </a:p>
              <a:p>
                <a:pPr algn="ctr"/>
                <a:r>
                  <a:rPr lang="it-IT" dirty="0"/>
                  <a:t>IN LISTA LEGGIBILE IN UNITY 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30AACF6-DC93-A742-8388-B343D89E1A9B}"/>
                </a:ext>
              </a:extLst>
            </p:cNvPr>
            <p:cNvSpPr/>
            <p:nvPr/>
          </p:nvSpPr>
          <p:spPr>
            <a:xfrm>
              <a:off x="5453725" y="1518292"/>
              <a:ext cx="336805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25600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9F72CC-BA6D-4447-817A-6D71E99A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" y="3002772"/>
            <a:ext cx="3951547" cy="1852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5B6062-3BD2-3D41-A3A1-39189D3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53" y="3002772"/>
            <a:ext cx="1846831" cy="18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33B662-01DB-C44F-B135-F7BC8EEBAF13}"/>
              </a:ext>
            </a:extLst>
          </p:cNvPr>
          <p:cNvGrpSpPr/>
          <p:nvPr/>
        </p:nvGrpSpPr>
        <p:grpSpPr>
          <a:xfrm>
            <a:off x="7214124" y="3002772"/>
            <a:ext cx="1846832" cy="1846831"/>
            <a:chOff x="6842359" y="2669276"/>
            <a:chExt cx="2096729" cy="209672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F9BF3C4-5A6C-104E-AB6B-E55DEAD2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359" y="2669276"/>
              <a:ext cx="2096729" cy="209672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14E6FCA-B5A8-924B-A424-6C71513AAC96}"/>
                </a:ext>
              </a:extLst>
            </p:cNvPr>
            <p:cNvSpPr/>
            <p:nvPr/>
          </p:nvSpPr>
          <p:spPr>
            <a:xfrm>
              <a:off x="7180315" y="2739191"/>
              <a:ext cx="990528" cy="515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AL - GA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A0BA65D-E2CD-5644-A53C-1C04D677C808}"/>
              </a:ext>
            </a:extLst>
          </p:cNvPr>
          <p:cNvSpPr txBox="1"/>
          <p:nvPr/>
        </p:nvSpPr>
        <p:spPr>
          <a:xfrm>
            <a:off x="515338" y="5119007"/>
            <a:ext cx="34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Tabella parola con relativa divisione in sillabe (Excel)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094831-A28B-A643-925F-506DB7EB3662}"/>
              </a:ext>
            </a:extLst>
          </p:cNvPr>
          <p:cNvSpPr txBox="1"/>
          <p:nvPr/>
        </p:nvSpPr>
        <p:spPr>
          <a:xfrm>
            <a:off x="5647233" y="5139871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Software per acquisizione voce </a:t>
            </a:r>
            <a:r>
              <a:rPr lang="it-IT" sz="1200" i="1" dirty="0" err="1"/>
              <a:t>Audacity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B6652CA-69BC-794B-94FF-E1D98E7A0678}"/>
              </a:ext>
            </a:extLst>
          </p:cNvPr>
          <p:cNvGrpSpPr/>
          <p:nvPr/>
        </p:nvGrpSpPr>
        <p:grpSpPr>
          <a:xfrm>
            <a:off x="548383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861290" y="1589781"/>
              <a:ext cx="2638093" cy="994936"/>
              <a:chOff x="5582748" y="1609850"/>
              <a:chExt cx="2638093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582748" y="1958455"/>
                <a:ext cx="26380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ACQUISIZIONE VOCE CON </a:t>
                </a:r>
              </a:p>
              <a:p>
                <a:pPr algn="ctr"/>
                <a:r>
                  <a:rPr lang="it-IT" dirty="0"/>
                  <a:t>SOFTWARE AUDACITY</a:t>
                </a:r>
              </a:p>
            </p:txBody>
          </p:sp>
        </p:grp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800714B-87E0-0E48-AC16-88D9299429B3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CFFC810-4BAF-7E45-B374-463ABD952CC2}"/>
              </a:ext>
            </a:extLst>
          </p:cNvPr>
          <p:cNvGrpSpPr/>
          <p:nvPr/>
        </p:nvGrpSpPr>
        <p:grpSpPr>
          <a:xfrm>
            <a:off x="72774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469489" y="1589781"/>
              <a:ext cx="2810386" cy="856436"/>
              <a:chOff x="768175" y="1596128"/>
              <a:chExt cx="2810386" cy="856436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768175" y="2083232"/>
                <a:ext cx="28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SPELLING PAROLA E SILLABE</a:t>
                </a:r>
              </a:p>
            </p:txBody>
          </p: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2248B75-ECBF-664D-A07B-63F96D65643D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59405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0E9EC9E-FB1E-B74B-AFFB-52019B8DA525}"/>
              </a:ext>
            </a:extLst>
          </p:cNvPr>
          <p:cNvGrpSpPr/>
          <p:nvPr/>
        </p:nvGrpSpPr>
        <p:grpSpPr>
          <a:xfrm>
            <a:off x="5381437" y="1510579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2038" y="1589781"/>
              <a:ext cx="2496581" cy="994936"/>
              <a:chOff x="5653496" y="1609850"/>
              <a:chExt cx="2496581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3496" y="1958455"/>
                <a:ext cx="24965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UTILIZZO DI PREFAB PER </a:t>
                </a:r>
              </a:p>
              <a:p>
                <a:pPr algn="ctr"/>
                <a:r>
                  <a:rPr lang="it-IT" dirty="0"/>
                  <a:t>CARTA E SILLABE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C568DEF-7EAA-C646-805F-5807B281CA0E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DC54702-3202-1B41-9954-F86643BFE19A}"/>
              </a:ext>
            </a:extLst>
          </p:cNvPr>
          <p:cNvGrpSpPr/>
          <p:nvPr/>
        </p:nvGrpSpPr>
        <p:grpSpPr>
          <a:xfrm>
            <a:off x="380547" y="1510579"/>
            <a:ext cx="3003096" cy="1143587"/>
            <a:chOff x="380547" y="1510579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380547" y="1589781"/>
              <a:ext cx="2992871" cy="1015005"/>
              <a:chOff x="679233" y="1596128"/>
              <a:chExt cx="2992871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679233" y="1964802"/>
                <a:ext cx="2992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GENERAZIONE NUOVE CARTE </a:t>
                </a:r>
              </a:p>
              <a:p>
                <a:pPr algn="ctr"/>
                <a:r>
                  <a:rPr lang="it-IT" dirty="0"/>
                  <a:t>AD OGNI GIOCO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0A1FE3-EE60-A840-817F-B56F055EADEF}"/>
                </a:ext>
              </a:extLst>
            </p:cNvPr>
            <p:cNvSpPr/>
            <p:nvPr/>
          </p:nvSpPr>
          <p:spPr>
            <a:xfrm>
              <a:off x="380547" y="1510579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2E4DA82-1F3C-5E42-AC90-E8C9A2B3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59" y="2900326"/>
            <a:ext cx="3636454" cy="2607016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CCBB07C3-EAF9-1F4E-BF57-5545B1E1F7BA}"/>
              </a:ext>
            </a:extLst>
          </p:cNvPr>
          <p:cNvGrpSpPr/>
          <p:nvPr/>
        </p:nvGrpSpPr>
        <p:grpSpPr>
          <a:xfrm>
            <a:off x="380547" y="2900326"/>
            <a:ext cx="3255612" cy="2650041"/>
            <a:chOff x="380547" y="2875688"/>
            <a:chExt cx="3803077" cy="3058029"/>
          </a:xfrm>
        </p:grpSpPr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B46398EE-2607-464A-B45F-170DCB261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70" t="39929" r="40975" b="27997"/>
            <a:stretch/>
          </p:blipFill>
          <p:spPr>
            <a:xfrm>
              <a:off x="2551432" y="3878571"/>
              <a:ext cx="1632192" cy="2005765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12C89D4A-25C5-244B-8334-AA3D02F8E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22" t="40894" r="40504" b="28549"/>
            <a:stretch/>
          </p:blipFill>
          <p:spPr>
            <a:xfrm>
              <a:off x="1423856" y="2875688"/>
              <a:ext cx="1707952" cy="2005765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0D8836B3-0550-E643-9AD4-8417BCE05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768" t="41735" r="41584" b="29284"/>
            <a:stretch/>
          </p:blipFill>
          <p:spPr>
            <a:xfrm>
              <a:off x="380547" y="3927952"/>
              <a:ext cx="1623685" cy="2005765"/>
            </a:xfrm>
            <a:prstGeom prst="rect">
              <a:avLst/>
            </a:prstGeom>
          </p:spPr>
        </p:pic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3913A13-E75D-714A-8600-382DD323A227}"/>
              </a:ext>
            </a:extLst>
          </p:cNvPr>
          <p:cNvSpPr txBox="1"/>
          <p:nvPr/>
        </p:nvSpPr>
        <p:spPr>
          <a:xfrm>
            <a:off x="583850" y="5658027"/>
            <a:ext cx="284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Carte generate dalla lista presente su </a:t>
            </a:r>
            <a:r>
              <a:rPr lang="it-IT" sz="1200" i="1" dirty="0" err="1"/>
              <a:t>Unity</a:t>
            </a:r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5610EFC-7922-0149-85BD-8C5BAA3FA94A}"/>
              </a:ext>
            </a:extLst>
          </p:cNvPr>
          <p:cNvSpPr txBox="1"/>
          <p:nvPr/>
        </p:nvSpPr>
        <p:spPr>
          <a:xfrm>
            <a:off x="5212528" y="5565693"/>
            <a:ext cx="334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</a:t>
            </a:r>
            <a:r>
              <a:rPr lang="it-IT" sz="1200" i="1" dirty="0" err="1"/>
              <a:t>Prefab</a:t>
            </a:r>
            <a:r>
              <a:rPr lang="it-IT" sz="1200" i="1" dirty="0"/>
              <a:t> </a:t>
            </a:r>
          </a:p>
          <a:p>
            <a:pPr algn="ctr"/>
            <a:r>
              <a:rPr lang="it-IT" sz="1200" i="1" dirty="0" err="1"/>
              <a:t>WordCard</a:t>
            </a:r>
            <a:r>
              <a:rPr lang="it-IT" sz="1200" i="1" dirty="0"/>
              <a:t> che contiene tutti gli elementi necessari </a:t>
            </a:r>
          </a:p>
        </p:txBody>
      </p:sp>
    </p:spTree>
    <p:extLst>
      <p:ext uri="{BB962C8B-B14F-4D97-AF65-F5344CB8AC3E}">
        <p14:creationId xmlns:p14="http://schemas.microsoft.com/office/powerpoint/2010/main" val="546417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 specifiche funzionali a specifiche tecniche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F0B6C36-C3C9-4935-AE6F-0F48D9B6D24D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BFEE7D39-3CB0-4309-BEE7-86541F8BA2B1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FE5B726-6B6A-49DF-AA1F-337601B79C5A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73543C6-32D3-4090-A504-0EDB65451EC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E787622-E9B2-4C5B-8E1C-BFE5F3D0B2C5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D24B982D-04DD-45DC-B3CE-98AAF8B54F3D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43279B15-C945-4CA7-9F58-85867A2BFFF3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F3E934-94B2-AA48-AF61-EBAC9599B782}"/>
              </a:ext>
            </a:extLst>
          </p:cNvPr>
          <p:cNvGrpSpPr/>
          <p:nvPr/>
        </p:nvGrpSpPr>
        <p:grpSpPr>
          <a:xfrm>
            <a:off x="5430316" y="1510580"/>
            <a:ext cx="3003096" cy="1143587"/>
            <a:chOff x="5647233" y="1510580"/>
            <a:chExt cx="3003096" cy="1143587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34AA3F0E-20ED-1142-9793-FAE5D95C6629}"/>
                </a:ext>
              </a:extLst>
            </p:cNvPr>
            <p:cNvGrpSpPr/>
            <p:nvPr/>
          </p:nvGrpSpPr>
          <p:grpSpPr>
            <a:xfrm>
              <a:off x="5935468" y="1589781"/>
              <a:ext cx="2489720" cy="994936"/>
              <a:chOff x="5656926" y="1609850"/>
              <a:chExt cx="2489720" cy="99493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0B97E59-B4DC-C142-9335-E1C6FD88ED04}"/>
                  </a:ext>
                </a:extLst>
              </p:cNvPr>
              <p:cNvSpPr txBox="1"/>
              <p:nvPr/>
            </p:nvSpPr>
            <p:spPr>
              <a:xfrm>
                <a:off x="5911246" y="1609850"/>
                <a:ext cx="1981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TECNICA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74CC0C73-5FFD-8A4E-A0E6-649DD086F45F}"/>
                  </a:ext>
                </a:extLst>
              </p:cNvPr>
              <p:cNvSpPr txBox="1"/>
              <p:nvPr/>
            </p:nvSpPr>
            <p:spPr>
              <a:xfrm>
                <a:off x="5656926" y="1958455"/>
                <a:ext cx="2489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COLLEGAMENTO AD UN </a:t>
                </a:r>
              </a:p>
              <a:p>
                <a:pPr algn="ctr"/>
                <a:r>
                  <a:rPr lang="it-IT" dirty="0"/>
                  <a:t>DATABASE LOCALE</a:t>
                </a:r>
              </a:p>
            </p:txBody>
          </p:sp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0BC76C6-69DD-D344-9EEB-23820180017B}"/>
                </a:ext>
              </a:extLst>
            </p:cNvPr>
            <p:cNvSpPr/>
            <p:nvPr/>
          </p:nvSpPr>
          <p:spPr>
            <a:xfrm>
              <a:off x="5647233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97C0E8-AED4-D34C-B2C0-1106F694F9AE}"/>
              </a:ext>
            </a:extLst>
          </p:cNvPr>
          <p:cNvGrpSpPr/>
          <p:nvPr/>
        </p:nvGrpSpPr>
        <p:grpSpPr>
          <a:xfrm>
            <a:off x="633063" y="1510580"/>
            <a:ext cx="3003096" cy="1143587"/>
            <a:chOff x="373134" y="1510580"/>
            <a:chExt cx="3003096" cy="1143587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84D7134-6246-B848-9D50-5E7B9D54D9F2}"/>
                </a:ext>
              </a:extLst>
            </p:cNvPr>
            <p:cNvGrpSpPr/>
            <p:nvPr/>
          </p:nvGrpSpPr>
          <p:grpSpPr>
            <a:xfrm>
              <a:off x="522382" y="1589781"/>
              <a:ext cx="2709203" cy="1015005"/>
              <a:chOff x="821068" y="1596128"/>
              <a:chExt cx="2709203" cy="1015005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24B5F3-50B2-664B-A3A5-9BD299949197}"/>
                  </a:ext>
                </a:extLst>
              </p:cNvPr>
              <p:cNvSpPr txBox="1"/>
              <p:nvPr/>
            </p:nvSpPr>
            <p:spPr>
              <a:xfrm>
                <a:off x="981119" y="1596128"/>
                <a:ext cx="2384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SPECIFICA FUNZIONALE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9E3401B-9843-DD45-B576-85D188F87F06}"/>
                  </a:ext>
                </a:extLst>
              </p:cNvPr>
              <p:cNvSpPr txBox="1"/>
              <p:nvPr/>
            </p:nvSpPr>
            <p:spPr>
              <a:xfrm>
                <a:off x="821068" y="1964802"/>
                <a:ext cx="2709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SALVATAGGIO STATISTICHE </a:t>
                </a:r>
              </a:p>
              <a:p>
                <a:pPr algn="ctr"/>
                <a:r>
                  <a:rPr lang="it-IT" dirty="0"/>
                  <a:t>A FINE PARTITA</a:t>
                </a:r>
              </a:p>
            </p:txBody>
          </p:sp>
        </p:grp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CFFAA548-E266-844D-8417-667E3535DA7C}"/>
                </a:ext>
              </a:extLst>
            </p:cNvPr>
            <p:cNvSpPr/>
            <p:nvPr/>
          </p:nvSpPr>
          <p:spPr>
            <a:xfrm>
              <a:off x="373134" y="1510580"/>
              <a:ext cx="3003096" cy="114358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9E163E-290E-6542-8B52-56F03A9B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" y="2973460"/>
            <a:ext cx="3310873" cy="2486983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1A6EAB8-73B0-674E-8972-8F38E1C68B53}"/>
              </a:ext>
            </a:extLst>
          </p:cNvPr>
          <p:cNvGrpSpPr/>
          <p:nvPr/>
        </p:nvGrpSpPr>
        <p:grpSpPr>
          <a:xfrm>
            <a:off x="4951023" y="2933322"/>
            <a:ext cx="3643456" cy="2974985"/>
            <a:chOff x="4781732" y="2933322"/>
            <a:chExt cx="3643456" cy="2974985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5A09202-FB75-AF4D-BAA0-9824E46C968D}"/>
                </a:ext>
              </a:extLst>
            </p:cNvPr>
            <p:cNvGrpSpPr/>
            <p:nvPr/>
          </p:nvGrpSpPr>
          <p:grpSpPr>
            <a:xfrm>
              <a:off x="4781732" y="2933322"/>
              <a:ext cx="3643456" cy="2974985"/>
              <a:chOff x="4665296" y="2733368"/>
              <a:chExt cx="3643456" cy="2974985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0416C3CC-1140-D843-8CD8-999AAF08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5296" y="2733368"/>
                <a:ext cx="1980841" cy="2375889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CFB0045A-18EC-5D41-9A2D-DBD7B616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965" y="2775566"/>
                <a:ext cx="2932787" cy="2932787"/>
              </a:xfrm>
              <a:prstGeom prst="rect">
                <a:avLst/>
              </a:prstGeom>
            </p:spPr>
          </p:pic>
        </p:grpSp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C4557CF1-3151-564C-AC59-891FFCE5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2843" y="3289947"/>
              <a:ext cx="468000" cy="434960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C7C3251E-5322-904F-89F4-5499F5D7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4319057"/>
              <a:ext cx="468000" cy="434960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0F16F331-8BD3-6B40-AAC4-5B2B2F7C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9780" y="5335464"/>
              <a:ext cx="468000" cy="434960"/>
            </a:xfrm>
            <a:prstGeom prst="rect">
              <a:avLst/>
            </a:prstGeom>
          </p:spPr>
        </p:pic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3CAB6C0-6105-1A4D-836B-B3F2DA5B6BDD}"/>
              </a:ext>
            </a:extLst>
          </p:cNvPr>
          <p:cNvSpPr txBox="1"/>
          <p:nvPr/>
        </p:nvSpPr>
        <p:spPr>
          <a:xfrm>
            <a:off x="669401" y="5640260"/>
            <a:ext cx="293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Schermata statistiche alla fine di una partita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EA3DEA0-41D3-1C42-B773-632665EB4EA0}"/>
              </a:ext>
            </a:extLst>
          </p:cNvPr>
          <p:cNvSpPr txBox="1"/>
          <p:nvPr/>
        </p:nvSpPr>
        <p:spPr>
          <a:xfrm>
            <a:off x="5018725" y="5552944"/>
            <a:ext cx="21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i="1" dirty="0"/>
              <a:t>Esempio di database che salva </a:t>
            </a:r>
          </a:p>
          <a:p>
            <a:pPr algn="ctr"/>
            <a:r>
              <a:rPr lang="it-IT" sz="1200" i="1" dirty="0"/>
              <a:t>i dati in cartelle locali (</a:t>
            </a:r>
            <a:r>
              <a:rPr lang="it-IT" sz="1200" i="1" dirty="0" err="1"/>
              <a:t>tablet</a:t>
            </a:r>
            <a:r>
              <a:rPr lang="it-IT" sz="1200" i="1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427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Specifiche tecniche</a:t>
            </a:r>
            <a:br>
              <a:rPr lang="it-IT" sz="2400" dirty="0"/>
            </a:br>
            <a:r>
              <a:rPr lang="it-IT" sz="2400" dirty="0"/>
              <a:t>Oggetti del gioco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30ED5B5-D86C-8C47-85B7-B1A1303B5C9F}"/>
              </a:ext>
            </a:extLst>
          </p:cNvPr>
          <p:cNvGrpSpPr/>
          <p:nvPr/>
        </p:nvGrpSpPr>
        <p:grpSpPr>
          <a:xfrm>
            <a:off x="460299" y="4008249"/>
            <a:ext cx="2899956" cy="1925783"/>
            <a:chOff x="714393" y="1643116"/>
            <a:chExt cx="2899956" cy="192578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BA0A1F7-BDA1-A946-BB3C-7FDF937A4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09" t="42020" r="41796" b="29899"/>
            <a:stretch/>
          </p:blipFill>
          <p:spPr>
            <a:xfrm>
              <a:off x="1250117" y="1643116"/>
              <a:ext cx="1478605" cy="1925783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E472B4C-CDD3-9A41-8847-32B5D77C0A6D}"/>
                </a:ext>
              </a:extLst>
            </p:cNvPr>
            <p:cNvSpPr txBox="1"/>
            <p:nvPr/>
          </p:nvSpPr>
          <p:spPr>
            <a:xfrm>
              <a:off x="714393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176CA-CBE4-A144-828F-5329D2243276}"/>
                </a:ext>
              </a:extLst>
            </p:cNvPr>
            <p:cNvSpPr txBox="1"/>
            <p:nvPr/>
          </p:nvSpPr>
          <p:spPr>
            <a:xfrm>
              <a:off x="2728722" y="1827506"/>
              <a:ext cx="535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CHAR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48FA91-B857-734D-8E06-09A1FD6FB76F}"/>
                </a:ext>
              </a:extLst>
            </p:cNvPr>
            <p:cNvSpPr txBox="1"/>
            <p:nvPr/>
          </p:nvSpPr>
          <p:spPr>
            <a:xfrm>
              <a:off x="2728722" y="2475238"/>
              <a:ext cx="885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IMMAGINE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3C6E29E-D004-1545-AED5-EC52B8ABE10A}"/>
                </a:ext>
              </a:extLst>
            </p:cNvPr>
            <p:cNvSpPr txBox="1"/>
            <p:nvPr/>
          </p:nvSpPr>
          <p:spPr>
            <a:xfrm>
              <a:off x="2728722" y="2889337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F4DA1F-E0AE-004A-9C1E-FF896D44ABAB}"/>
                </a:ext>
              </a:extLst>
            </p:cNvPr>
            <p:cNvSpPr txBox="1"/>
            <p:nvPr/>
          </p:nvSpPr>
          <p:spPr>
            <a:xfrm>
              <a:off x="2728721" y="3171652"/>
              <a:ext cx="648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STRING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75EDC29-3C10-C149-AB67-15143184FAED}"/>
              </a:ext>
            </a:extLst>
          </p:cNvPr>
          <p:cNvGrpSpPr/>
          <p:nvPr/>
        </p:nvGrpSpPr>
        <p:grpSpPr>
          <a:xfrm>
            <a:off x="676951" y="3154338"/>
            <a:ext cx="1478604" cy="698375"/>
            <a:chOff x="1250117" y="3775518"/>
            <a:chExt cx="1478604" cy="698375"/>
          </a:xfrm>
        </p:grpSpPr>
        <p:pic>
          <p:nvPicPr>
            <p:cNvPr id="28" name="Immagine 2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5FED9C5-D996-9B49-B38C-A9B6D2727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58" t="55025" r="24340" b="36665"/>
            <a:stretch/>
          </p:blipFill>
          <p:spPr>
            <a:xfrm>
              <a:off x="1250117" y="3775518"/>
              <a:ext cx="1478604" cy="421376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792FE1C-E165-634F-9C64-656FBA9EB7D5}"/>
                </a:ext>
              </a:extLst>
            </p:cNvPr>
            <p:cNvSpPr txBox="1"/>
            <p:nvPr/>
          </p:nvSpPr>
          <p:spPr>
            <a:xfrm>
              <a:off x="1447692" y="4196894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DROPDOWN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832BF14-D2C2-734B-96E6-A38663E26118}"/>
              </a:ext>
            </a:extLst>
          </p:cNvPr>
          <p:cNvGrpSpPr/>
          <p:nvPr/>
        </p:nvGrpSpPr>
        <p:grpSpPr>
          <a:xfrm>
            <a:off x="598563" y="1633900"/>
            <a:ext cx="1714842" cy="668756"/>
            <a:chOff x="3028208" y="3805136"/>
            <a:chExt cx="1714842" cy="668756"/>
          </a:xfrm>
        </p:grpSpPr>
        <p:pic>
          <p:nvPicPr>
            <p:cNvPr id="30" name="Immagine 29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0E6E140-166D-F848-A930-8094C525B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1297" r="64198" b="60977"/>
            <a:stretch/>
          </p:blipFill>
          <p:spPr>
            <a:xfrm>
              <a:off x="3028208" y="3805136"/>
              <a:ext cx="1714842" cy="391758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73A71F8-532C-6041-B4AB-BB651BB8AF36}"/>
                </a:ext>
              </a:extLst>
            </p:cNvPr>
            <p:cNvSpPr txBox="1"/>
            <p:nvPr/>
          </p:nvSpPr>
          <p:spPr>
            <a:xfrm>
              <a:off x="3343902" y="4196893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TOGGLE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649F31-0F06-4147-A8A1-0FD285CAB597}"/>
              </a:ext>
            </a:extLst>
          </p:cNvPr>
          <p:cNvGrpSpPr/>
          <p:nvPr/>
        </p:nvGrpSpPr>
        <p:grpSpPr>
          <a:xfrm>
            <a:off x="643137" y="2380395"/>
            <a:ext cx="1625690" cy="683564"/>
            <a:chOff x="5042536" y="3790327"/>
            <a:chExt cx="1625690" cy="683564"/>
          </a:xfrm>
        </p:grpSpPr>
        <p:pic>
          <p:nvPicPr>
            <p:cNvPr id="32" name="Immagine 3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912EC7F5-A966-FF44-B926-E863AF1D8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19" t="43994" r="12700" b="47696"/>
            <a:stretch/>
          </p:blipFill>
          <p:spPr>
            <a:xfrm>
              <a:off x="5042536" y="3790327"/>
              <a:ext cx="1625690" cy="421376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A0ABDF3-B679-754C-BDB3-56A78AC28E97}"/>
                </a:ext>
              </a:extLst>
            </p:cNvPr>
            <p:cNvSpPr txBox="1"/>
            <p:nvPr/>
          </p:nvSpPr>
          <p:spPr>
            <a:xfrm>
              <a:off x="5313654" y="4196892"/>
              <a:ext cx="1083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BOTTONE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C0F8C22E-C73B-AA4A-9FA4-8B0C1BD2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2" t="22229" r="10461" b="19999"/>
          <a:stretch/>
        </p:blipFill>
        <p:spPr>
          <a:xfrm>
            <a:off x="3098269" y="1597116"/>
            <a:ext cx="3439047" cy="1925783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7506D447-1E55-AA46-9114-AE44F7D32C5C}"/>
              </a:ext>
            </a:extLst>
          </p:cNvPr>
          <p:cNvCxnSpPr>
            <a:cxnSpLocks/>
          </p:cNvCxnSpPr>
          <p:nvPr/>
        </p:nvCxnSpPr>
        <p:spPr>
          <a:xfrm flipV="1">
            <a:off x="2313401" y="1597116"/>
            <a:ext cx="784868" cy="801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20326CDD-6B2A-DF43-8B1F-9431FC37EAC9}"/>
              </a:ext>
            </a:extLst>
          </p:cNvPr>
          <p:cNvCxnSpPr>
            <a:cxnSpLocks/>
          </p:cNvCxnSpPr>
          <p:nvPr/>
        </p:nvCxnSpPr>
        <p:spPr>
          <a:xfrm>
            <a:off x="2313401" y="2820242"/>
            <a:ext cx="762711" cy="702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F98B5-589B-5441-AC9B-1A931942A413}"/>
              </a:ext>
            </a:extLst>
          </p:cNvPr>
          <p:cNvSpPr txBox="1"/>
          <p:nvPr/>
        </p:nvSpPr>
        <p:spPr>
          <a:xfrm>
            <a:off x="4440092" y="3583729"/>
            <a:ext cx="75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BOTTONI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1A622E0-D56A-484D-9287-BD302A45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8" t="13938" r="41496" b="71876"/>
          <a:stretch/>
        </p:blipFill>
        <p:spPr>
          <a:xfrm>
            <a:off x="7139605" y="1597116"/>
            <a:ext cx="1405832" cy="91593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98B829-04F7-2D4A-A780-F5E9338ACFF2}"/>
              </a:ext>
            </a:extLst>
          </p:cNvPr>
          <p:cNvSpPr txBox="1"/>
          <p:nvPr/>
        </p:nvSpPr>
        <p:spPr>
          <a:xfrm>
            <a:off x="7518265" y="2543243"/>
            <a:ext cx="64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STRING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E6669F6-A0EB-974E-996A-874216324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2" t="10139" r="11009" b="79785"/>
          <a:stretch/>
        </p:blipFill>
        <p:spPr>
          <a:xfrm>
            <a:off x="3983941" y="4494789"/>
            <a:ext cx="791467" cy="753746"/>
          </a:xfrm>
          <a:prstGeom prst="rect">
            <a:avLst/>
          </a:prstGeom>
        </p:spPr>
      </p:pic>
      <p:pic>
        <p:nvPicPr>
          <p:cNvPr id="50" name="Immagine 4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C99B454-E9E8-EE46-B6A1-6220A1A29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1" t="34345" r="6601" b="9128"/>
          <a:stretch/>
        </p:blipFill>
        <p:spPr>
          <a:xfrm>
            <a:off x="5138073" y="3929539"/>
            <a:ext cx="3731491" cy="1884245"/>
          </a:xfrm>
          <a:prstGeom prst="rect">
            <a:avLst/>
          </a:prstGeom>
        </p:spPr>
      </p:pic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5D7A0AB-C05F-2540-B1D9-CB1DF2A3A2A2}"/>
              </a:ext>
            </a:extLst>
          </p:cNvPr>
          <p:cNvCxnSpPr>
            <a:cxnSpLocks/>
          </p:cNvCxnSpPr>
          <p:nvPr/>
        </p:nvCxnSpPr>
        <p:spPr>
          <a:xfrm flipH="1" flipV="1">
            <a:off x="4775408" y="5246372"/>
            <a:ext cx="362664" cy="567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F6ADCAF9-D92E-4446-888D-CD5E84AB35FB}"/>
              </a:ext>
            </a:extLst>
          </p:cNvPr>
          <p:cNvCxnSpPr>
            <a:cxnSpLocks/>
          </p:cNvCxnSpPr>
          <p:nvPr/>
        </p:nvCxnSpPr>
        <p:spPr>
          <a:xfrm flipH="1">
            <a:off x="4775408" y="3929539"/>
            <a:ext cx="362665" cy="565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707DFBE-CE7A-0744-A176-ED7BF4788E31}"/>
              </a:ext>
            </a:extLst>
          </p:cNvPr>
          <p:cNvSpPr txBox="1"/>
          <p:nvPr/>
        </p:nvSpPr>
        <p:spPr>
          <a:xfrm>
            <a:off x="4001974" y="5260896"/>
            <a:ext cx="79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BOTTONE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815DDA-372A-1146-8131-F2AB1A36EF9B}"/>
              </a:ext>
            </a:extLst>
          </p:cNvPr>
          <p:cNvSpPr txBox="1"/>
          <p:nvPr/>
        </p:nvSpPr>
        <p:spPr>
          <a:xfrm>
            <a:off x="6607684" y="5813784"/>
            <a:ext cx="93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SCROLL BAR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50EFB05B-CECB-2B4F-8332-580F0670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58" t="78921" r="27306" b="8924"/>
          <a:stretch/>
        </p:blipFill>
        <p:spPr>
          <a:xfrm>
            <a:off x="7036281" y="2889053"/>
            <a:ext cx="1612478" cy="405162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4015168-D91F-5449-9540-8F1CA2FBE4F6}"/>
              </a:ext>
            </a:extLst>
          </p:cNvPr>
          <p:cNvSpPr txBox="1"/>
          <p:nvPr/>
        </p:nvSpPr>
        <p:spPr>
          <a:xfrm>
            <a:off x="7518265" y="3307351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SLIDEBAR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7C8E843-598B-452B-8AFE-7C0EE95A44D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EBAB8E10-1C73-44B0-9652-6CCD7D0B35BD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3BA7935-85FC-4E7C-9C21-BF0046693A9B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221E15C-C46F-45B3-BEE6-CE8504C4E7AA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2031B70-BE3C-4773-AF62-1B2C5FF21A0C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53" name="Freccia a destra 52">
            <a:extLst>
              <a:ext uri="{FF2B5EF4-FFF2-40B4-BE49-F238E27FC236}">
                <a16:creationId xmlns:a16="http://schemas.microsoft.com/office/drawing/2014/main" id="{46F7D426-B6D8-4571-8C3C-812410162BE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Freccia a destra 53">
            <a:extLst>
              <a:ext uri="{FF2B5EF4-FFF2-40B4-BE49-F238E27FC236}">
                <a16:creationId xmlns:a16="http://schemas.microsoft.com/office/drawing/2014/main" id="{6ECA3A2F-E4C5-437A-97C3-8617FEC86DE6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111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A38E7-BD4A-BF47-A567-95D8A1BD0282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6DBDB3-C026-4941-9E16-1C3526600511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 dirty="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 dirty="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Gli utenti target sono bambini</a:t>
            </a:r>
            <a:endParaRPr lang="en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A138FC-1F68-4E77-9094-271A1CD680CE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B8121BF8-6340-441E-BE01-0B93FE514A5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45F0B5-8FD8-4952-9BE0-D24A8CC48012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BF22D7-11F9-44D2-A93F-E4AAF22FE29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52CC82-116E-42B4-99B0-FA7C0F423C83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15610D2-A5DE-4730-ABD4-A2185AFD0470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53AE95AD-4F95-416F-BCE5-9E9BB4F937F8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77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6A516A-ADF9-D44D-AA46-223360E27BCE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8FB9A-7F55-1742-A18D-71EED5395480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70339-C8A2-9844-8474-37D3C85E284B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8A218-FD2C-104C-926E-17AE22D4C3C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D4CD5-1312-4C49-9B6E-58EBAE20A91B}"/>
                </a:ext>
              </a:extLst>
            </p:cNvPr>
            <p:cNvSpPr txBox="1"/>
            <p:nvPr/>
          </p:nvSpPr>
          <p:spPr>
            <a:xfrm>
              <a:off x="6545331" y="2704919"/>
              <a:ext cx="227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“Custom”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1415D8-AB70-5046-87F2-31F20C30706A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6E3E76-BAAC-644C-B921-401813535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5A6B72AA-15DB-B44F-BCFD-73DF6692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798" y="2105964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7A8C66-C26C-1A4E-9E83-02099A438052}"/>
              </a:ext>
            </a:extLst>
          </p:cNvPr>
          <p:cNvCxnSpPr>
            <a:cxnSpLocks/>
          </p:cNvCxnSpPr>
          <p:nvPr/>
        </p:nvCxnSpPr>
        <p:spPr>
          <a:xfrm flipV="1">
            <a:off x="4658544" y="1919499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562F46-2CD0-6A4C-875D-52D44D3D6401}"/>
              </a:ext>
            </a:extLst>
          </p:cNvPr>
          <p:cNvSpPr txBox="1"/>
          <p:nvPr/>
        </p:nvSpPr>
        <p:spPr>
          <a:xfrm>
            <a:off x="6217064" y="724716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IT" dirty="0"/>
              <a:t>eference per SUS e SUMI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84157-1256-1B43-AAB5-09BF621DB63E}"/>
              </a:ext>
            </a:extLst>
          </p:cNvPr>
          <p:cNvSpPr txBox="1"/>
          <p:nvPr/>
        </p:nvSpPr>
        <p:spPr>
          <a:xfrm>
            <a:off x="6538365" y="275129"/>
            <a:ext cx="12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ikert scale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D7630-6DEA-7943-A99C-AFEF01DB6C07}"/>
              </a:ext>
            </a:extLst>
          </p:cNvPr>
          <p:cNvSpPr txBox="1"/>
          <p:nvPr/>
        </p:nvSpPr>
        <p:spPr>
          <a:xfrm>
            <a:off x="1716292" y="459795"/>
            <a:ext cx="400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IT" dirty="0"/>
              <a:t>nalisi frequenze di risposta per bambini</a:t>
            </a:r>
          </a:p>
          <a:p>
            <a:r>
              <a:rPr lang="en-GB" dirty="0"/>
              <a:t>S</a:t>
            </a:r>
            <a:r>
              <a:rPr lang="en-IT" dirty="0"/>
              <a:t>us e sumi come valutiamo risposte</a:t>
            </a:r>
          </a:p>
          <a:p>
            <a:endParaRPr lang="en-IT" dirty="0"/>
          </a:p>
          <a:p>
            <a:r>
              <a:rPr lang="en-IT" dirty="0"/>
              <a:t>“raccolta pareri qualitativi”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0B10A8-A214-4934-9F33-404661EAA5A9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D89B5B2-C2B0-4E97-8A72-D1B7ED57BD72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5724D79-22F8-4B2A-9BB7-F06BBD2A905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BB71188-349F-4C15-933B-E32223A80A3D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6551ABB-9AC7-4DA4-82FA-EA12F8163FDE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154ADA-D7DD-4D57-87B8-012295218A06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918C1FD2-BF8D-402D-B679-16F41AFF333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70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73-7688-664F-AA3A-46BF932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9B25CE-F1C4-1244-8AFB-01EECD2C248D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Usabilità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252901-F313-D84B-B105-D094C8C41F9C}"/>
              </a:ext>
            </a:extLst>
          </p:cNvPr>
          <p:cNvSpPr txBox="1">
            <a:spLocks/>
          </p:cNvSpPr>
          <p:nvPr/>
        </p:nvSpPr>
        <p:spPr>
          <a:xfrm>
            <a:off x="170477" y="1476903"/>
            <a:ext cx="3990842" cy="126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2000"/>
              <a:t>Problemi: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000"/>
              <a:t>Pandemia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Gli utenti target sono bambini</a:t>
            </a:r>
            <a:endParaRPr lang="en-IT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60A0CC-021F-F946-BEC5-F17F9688211B}"/>
              </a:ext>
            </a:extLst>
          </p:cNvPr>
          <p:cNvSpPr/>
          <p:nvPr/>
        </p:nvSpPr>
        <p:spPr>
          <a:xfrm>
            <a:off x="1262358" y="3387014"/>
            <a:ext cx="6287511" cy="26739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592-F109-7C45-89FB-14B720584FE2}"/>
              </a:ext>
            </a:extLst>
          </p:cNvPr>
          <p:cNvSpPr txBox="1"/>
          <p:nvPr/>
        </p:nvSpPr>
        <p:spPr>
          <a:xfrm>
            <a:off x="2911365" y="3569527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Traduzione delle funzionali teniche in specifiche tecniche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5201-1CC1-9547-B274-88E3A8D24885}"/>
              </a:ext>
            </a:extLst>
          </p:cNvPr>
          <p:cNvSpPr txBox="1"/>
          <p:nvPr/>
        </p:nvSpPr>
        <p:spPr>
          <a:xfrm>
            <a:off x="5897687" y="4827225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Sviluppo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92AA-5A99-B446-AE15-C76687762826}"/>
              </a:ext>
            </a:extLst>
          </p:cNvPr>
          <p:cNvSpPr txBox="1"/>
          <p:nvPr/>
        </p:nvSpPr>
        <p:spPr>
          <a:xfrm>
            <a:off x="1685283" y="4859014"/>
            <a:ext cx="29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Test di usabilità a bambini, pscicologi e maestre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5A94EB-5028-8F4D-BC57-21FB1ED1DC38}"/>
              </a:ext>
            </a:extLst>
          </p:cNvPr>
          <p:cNvCxnSpPr>
            <a:cxnSpLocks/>
          </p:cNvCxnSpPr>
          <p:nvPr/>
        </p:nvCxnSpPr>
        <p:spPr>
          <a:xfrm>
            <a:off x="5897687" y="4147062"/>
            <a:ext cx="487909" cy="63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08F3B-A704-1D44-B1F7-9A1BA50E7B94}"/>
              </a:ext>
            </a:extLst>
          </p:cNvPr>
          <p:cNvCxnSpPr>
            <a:cxnSpLocks/>
          </p:cNvCxnSpPr>
          <p:nvPr/>
        </p:nvCxnSpPr>
        <p:spPr>
          <a:xfrm flipH="1">
            <a:off x="4337331" y="5196557"/>
            <a:ext cx="1480842" cy="165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64522-7F03-EB41-9156-80D2BF193C18}"/>
              </a:ext>
            </a:extLst>
          </p:cNvPr>
          <p:cNvCxnSpPr>
            <a:cxnSpLocks/>
          </p:cNvCxnSpPr>
          <p:nvPr/>
        </p:nvCxnSpPr>
        <p:spPr>
          <a:xfrm flipV="1">
            <a:off x="2261107" y="4014851"/>
            <a:ext cx="571105" cy="70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5F0A2-B915-D249-8061-E1AC73C90D0E}"/>
              </a:ext>
            </a:extLst>
          </p:cNvPr>
          <p:cNvGrpSpPr/>
          <p:nvPr/>
        </p:nvGrpSpPr>
        <p:grpSpPr>
          <a:xfrm>
            <a:off x="6385596" y="1507500"/>
            <a:ext cx="2555181" cy="1745486"/>
            <a:chOff x="6545331" y="1878015"/>
            <a:chExt cx="2555181" cy="17454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7777D-9DE6-7B48-AAC2-3888A1636D0D}"/>
                </a:ext>
              </a:extLst>
            </p:cNvPr>
            <p:cNvSpPr txBox="1"/>
            <p:nvPr/>
          </p:nvSpPr>
          <p:spPr>
            <a:xfrm>
              <a:off x="6545331" y="1878015"/>
              <a:ext cx="255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SUS per maestre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4DDD-2E15-3448-97D8-79D1DEAE321D}"/>
                </a:ext>
              </a:extLst>
            </p:cNvPr>
            <p:cNvSpPr txBox="1"/>
            <p:nvPr/>
          </p:nvSpPr>
          <p:spPr>
            <a:xfrm>
              <a:off x="6545331" y="2704919"/>
              <a:ext cx="20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BVSCO per Bambini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FB26C-A587-914B-850C-4B85FBBBF6F4}"/>
                </a:ext>
              </a:extLst>
            </p:cNvPr>
            <p:cNvSpPr txBox="1"/>
            <p:nvPr/>
          </p:nvSpPr>
          <p:spPr>
            <a:xfrm>
              <a:off x="6556584" y="2290014"/>
              <a:ext cx="19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SUMI per psicologi </a:t>
              </a:r>
            </a:p>
          </p:txBody>
        </p: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437FD7E-F102-924B-A6F0-78CC96E81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605" t="28782" r="6320" b="37675"/>
            <a:stretch/>
          </p:blipFill>
          <p:spPr>
            <a:xfrm>
              <a:off x="6545331" y="3105682"/>
              <a:ext cx="2417166" cy="517819"/>
            </a:xfrm>
            <a:prstGeom prst="rect">
              <a:avLst/>
            </a:prstGeom>
          </p:spPr>
        </p:pic>
      </p:grpSp>
      <p:pic>
        <p:nvPicPr>
          <p:cNvPr id="18" name="Picture 17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84B076C7-AC63-774B-91F4-BAD0F690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8" y="2743858"/>
            <a:ext cx="1111782" cy="1111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49EA3-1036-A34E-9537-C6EC76B38015}"/>
              </a:ext>
            </a:extLst>
          </p:cNvPr>
          <p:cNvCxnSpPr>
            <a:cxnSpLocks/>
          </p:cNvCxnSpPr>
          <p:nvPr/>
        </p:nvCxnSpPr>
        <p:spPr>
          <a:xfrm flipV="1">
            <a:off x="4658544" y="2103645"/>
            <a:ext cx="1009036" cy="52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D3031-55B8-1E40-91C2-CAEC09B8222F}"/>
              </a:ext>
            </a:extLst>
          </p:cNvPr>
          <p:cNvSpPr txBox="1"/>
          <p:nvPr/>
        </p:nvSpPr>
        <p:spPr>
          <a:xfrm>
            <a:off x="0" y="5502170"/>
            <a:ext cx="256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più design a cascata ( vecchio)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5F6C27B-C218-453A-8C7C-4A4D1DA4065F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59EAED2F-04EB-4EEE-B1FB-32EFE8AB30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0B0BB20-3FFD-4E59-AB91-9C87EBD61F0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2870EA-9459-4A2F-B1C6-9750FB9214DE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1B963C-2FFE-40EB-BFCD-B07ED9FBAA3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F114295-20BA-406E-B366-517E6EFB98AE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DFBDF27D-E483-4096-9F6C-12B5C25BF97D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479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/>
              <a:t>Euristiche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9B106FA-FC95-F548-A3A1-EF57FFB3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61977"/>
            <a:ext cx="8323726" cy="4525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buFontTx/>
              <a:buChar char="-"/>
            </a:pPr>
            <a:r>
              <a:rPr lang="it-IT" sz="2000" dirty="0"/>
              <a:t>Elenco euristiche (il gioco si capisce?)</a:t>
            </a:r>
          </a:p>
          <a:p>
            <a:pPr lvl="1" indent="0">
              <a:buNone/>
            </a:pPr>
            <a:endParaRPr lang="it-IT" sz="2000" dirty="0"/>
          </a:p>
          <a:p>
            <a:pPr lvl="1" indent="0">
              <a:buNone/>
            </a:pPr>
            <a:r>
              <a:rPr lang="it-IT" sz="2000" dirty="0"/>
              <a:t>Cornice narrativa </a:t>
            </a:r>
            <a:r>
              <a:rPr lang="it-IT" sz="2000" dirty="0">
                <a:sym typeface="Wingdings" pitchFamily="2" charset="2"/>
              </a:rPr>
              <a:t> gioco inserito nella trama  aumento interesse ( Engagement, slide a parte) </a:t>
            </a:r>
            <a:endParaRPr lang="it-IT" dirty="0"/>
          </a:p>
          <a:p>
            <a:endParaRPr lang="it-IT" sz="2000">
              <a:sym typeface="Wingdings" pitchFamily="2" charset="2"/>
            </a:endParaRPr>
          </a:p>
          <a:p>
            <a:r>
              <a:rPr lang="it-IT" sz="2000" dirty="0"/>
              <a:t>Punti barra e non numero punteggio (euristica)-visibilità system status </a:t>
            </a:r>
          </a:p>
          <a:p>
            <a:r>
              <a:rPr lang="it-IT" sz="2000" dirty="0" err="1"/>
              <a:t>Glow</a:t>
            </a:r>
            <a:r>
              <a:rPr lang="it-IT" sz="2000" dirty="0"/>
              <a:t> </a:t>
            </a:r>
          </a:p>
          <a:p>
            <a:r>
              <a:rPr lang="it-IT" sz="2000" dirty="0"/>
              <a:t>Immagini chiare controllate psicologi (</a:t>
            </a:r>
            <a:r>
              <a:rPr lang="it-IT" sz="2000" dirty="0" err="1"/>
              <a:t>img</a:t>
            </a:r>
            <a:r>
              <a:rPr lang="it-IT" sz="2000" dirty="0"/>
              <a:t> e contorni)</a:t>
            </a:r>
          </a:p>
          <a:p>
            <a:r>
              <a:rPr lang="it-IT" sz="2000" dirty="0"/>
              <a:t>Suoni </a:t>
            </a:r>
          </a:p>
          <a:p>
            <a:r>
              <a:rPr lang="it-IT" sz="2000" dirty="0"/>
              <a:t>Menu (non poco intuitivo)</a:t>
            </a:r>
          </a:p>
          <a:p>
            <a:r>
              <a:rPr lang="it-IT" sz="2000" dirty="0"/>
              <a:t>Risoluzione poca intuitività con tutorial (gioco)</a:t>
            </a:r>
          </a:p>
          <a:p>
            <a:r>
              <a:rPr lang="it-IT" sz="2000" dirty="0">
                <a:solidFill>
                  <a:srgbClr val="FF0000"/>
                </a:solidFill>
              </a:rPr>
              <a:t>Idea del quaderno per collegare l'apprendimento all'ambiente scolastico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sz="2000" dirty="0">
                <a:solidFill>
                  <a:srgbClr val="FF0000"/>
                </a:solidFill>
              </a:rPr>
              <a:t>Le carte per come sono formate ricordano gli strumenti per insegnare a leggere ( match w </a:t>
            </a:r>
            <a:r>
              <a:rPr lang="it-IT" sz="2000" dirty="0" err="1">
                <a:solidFill>
                  <a:srgbClr val="FF0000"/>
                </a:solidFill>
              </a:rPr>
              <a:t>real</a:t>
            </a:r>
            <a:r>
              <a:rPr lang="it-IT" sz="2000" dirty="0">
                <a:solidFill>
                  <a:srgbClr val="FF0000"/>
                </a:solidFill>
              </a:rPr>
              <a:t> world)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sz="2000" dirty="0"/>
              <a:t>Uscire dal gioco mentre si st giocando ( </a:t>
            </a:r>
            <a:r>
              <a:rPr lang="it-IT" sz="2000" dirty="0" err="1"/>
              <a:t>freedom</a:t>
            </a:r>
            <a:r>
              <a:rPr lang="it-IT" sz="2000" dirty="0"/>
              <a:t> –3)</a:t>
            </a:r>
            <a:endParaRPr lang="it-IT" dirty="0"/>
          </a:p>
          <a:p>
            <a:r>
              <a:rPr lang="it-IT" sz="2000" dirty="0"/>
              <a:t>Fumetti tutorial e bottoni di colore diverso, richiamo forme e colori a strutture predefinite (standard)</a:t>
            </a:r>
            <a:endParaRPr lang="it-IT" dirty="0"/>
          </a:p>
          <a:p>
            <a:endParaRPr lang="it-IT" sz="2000" dirty="0"/>
          </a:p>
          <a:p>
            <a:r>
              <a:rPr lang="it-IT" sz="2000" dirty="0"/>
              <a:t>Sei sicuro di voler uscire? Sei sicuro di queste impostazioni?</a:t>
            </a:r>
            <a:endParaRPr lang="it-IT" dirty="0"/>
          </a:p>
          <a:p>
            <a:endParaRPr lang="it-IT" sz="2000" dirty="0"/>
          </a:p>
          <a:p>
            <a:br>
              <a:rPr lang="it-IT" sz="2000" dirty="0">
                <a:solidFill>
                  <a:srgbClr val="FF0000"/>
                </a:solidFill>
              </a:rPr>
            </a:br>
            <a:br>
              <a:rPr lang="it-IT" sz="2000" dirty="0"/>
            </a:b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C700F2-3DCA-4D64-9725-3BE196DA6084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DD52092-B0A3-489A-AF37-DC6E49755873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DEE6A-8A50-4ABB-B99F-D0F4E8364830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097F7-AE01-4AAF-85F7-769640553781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4D2731-5731-409C-8DE4-AA72D642D941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23BCCA-1726-4FF6-9278-562628C217E7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55F4DD89-8CBA-4D98-8D36-52732D6DBD1F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4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84B3D-0DBA-4B81-8F21-3941455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C3433D-86F4-4793-86A8-7016428E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315"/>
            <a:ext cx="9144000" cy="48727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it-IT" dirty="0"/>
              <a:t>Stato dell’arte e obiettivi</a:t>
            </a:r>
          </a:p>
          <a:p>
            <a:pPr marL="342900" indent="-342900">
              <a:buFontTx/>
              <a:buChar char="-"/>
            </a:pPr>
            <a:r>
              <a:rPr lang="it-IT" dirty="0"/>
              <a:t>La cosa delle due colonne dicendo a che punto siamo arrivati di ogni gioco, in cui si presenta i giochi e si dice cosa abbiamo fatto. (sviluppo gioco, specifiche funzionale, game design, prova su utenti, implementazione, 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Case </a:t>
            </a:r>
            <a:r>
              <a:rPr lang="it-IT" dirty="0" err="1"/>
              <a:t>diagram</a:t>
            </a:r>
            <a:r>
              <a:rPr lang="it-IT" dirty="0"/>
              <a:t> di entrambi</a:t>
            </a:r>
          </a:p>
          <a:p>
            <a:pPr marL="342900" indent="-342900">
              <a:buFontTx/>
              <a:buChar char="-"/>
            </a:pPr>
            <a:r>
              <a:rPr lang="it-IT" dirty="0"/>
              <a:t>Spiegazione dei  Software utilizzati (</a:t>
            </a:r>
            <a:r>
              <a:rPr lang="it-IT" dirty="0" err="1"/>
              <a:t>unity</a:t>
            </a:r>
            <a:r>
              <a:rPr lang="it-IT" dirty="0"/>
              <a:t>…)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accorciato di </a:t>
            </a:r>
            <a:r>
              <a:rPr lang="it-IT" dirty="0" err="1"/>
              <a:t>syllable</a:t>
            </a:r>
            <a:r>
              <a:rPr lang="it-IT" dirty="0"/>
              <a:t> game (dici le cose del gioco con accanto le euristiche(</a:t>
            </a:r>
            <a:r>
              <a:rPr lang="it-IT" dirty="0" err="1"/>
              <a:t>abbiamoo</a:t>
            </a:r>
            <a:r>
              <a:rPr lang="it-IT" dirty="0"/>
              <a:t> messo le cornici alle immagini, abbiamo fatto questo </a:t>
            </a:r>
            <a:r>
              <a:rPr lang="it-IT" dirty="0" err="1"/>
              <a:t>perche</a:t>
            </a:r>
            <a:r>
              <a:rPr lang="it-IT" dirty="0"/>
              <a:t> questo, tutorial, popup…))</a:t>
            </a:r>
          </a:p>
          <a:p>
            <a:pPr marL="342900" indent="-342900">
              <a:buFontTx/>
              <a:buChar char="-"/>
            </a:pPr>
            <a:r>
              <a:rPr lang="it-IT" dirty="0"/>
              <a:t>game design di </a:t>
            </a:r>
            <a:r>
              <a:rPr lang="it-IT" dirty="0" err="1"/>
              <a:t>number</a:t>
            </a:r>
            <a:r>
              <a:rPr lang="it-IT" dirty="0"/>
              <a:t> game (disegnino di </a:t>
            </a:r>
            <a:r>
              <a:rPr lang="it-IT" dirty="0" err="1"/>
              <a:t>nick</a:t>
            </a:r>
            <a:r>
              <a:rPr lang="it-IT" dirty="0"/>
              <a:t>)</a:t>
            </a:r>
          </a:p>
          <a:p>
            <a:pPr marL="342900" indent="-342900">
              <a:buFontTx/>
              <a:buChar char="-"/>
            </a:pPr>
            <a:r>
              <a:rPr lang="it-IT" dirty="0"/>
              <a:t>Dire come funziona </a:t>
            </a:r>
            <a:r>
              <a:rPr lang="it-IT" dirty="0" err="1"/>
              <a:t>syllable</a:t>
            </a:r>
            <a:r>
              <a:rPr lang="it-IT" dirty="0"/>
              <a:t> game (è un drag and drop, abbiamo scritto codici per prendere le parole </a:t>
            </a:r>
            <a:r>
              <a:rPr lang="it-IT" dirty="0" err="1"/>
              <a:t>dall’excel</a:t>
            </a:r>
            <a:r>
              <a:rPr lang="it-IT" dirty="0"/>
              <a:t>, si passano le informazioni tra scene, crea le carte con le immagini che abbiamo scaricato, i suoni, il salvataggio dei dati dal database…)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Usability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Euristiche </a:t>
            </a:r>
          </a:p>
          <a:p>
            <a:pPr marL="342900" indent="-342900">
              <a:buFontTx/>
              <a:buChar char="-"/>
            </a:pPr>
            <a:r>
              <a:rPr lang="it-IT" dirty="0"/>
              <a:t>Engagement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81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77D7D-6A58-3F42-9483-EF44CD1F9FBB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0114-5D7A-284B-A4D7-82389E1D0C82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BE6F3-47E4-1F4E-901A-0F5DCC074C5F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DD5A-3F64-224B-A946-6DDA81E430B2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698391CD-F18D-8D4C-AEB2-BBFAA9EE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66AFD1-2F2C-426D-AD6F-358DBFF2176A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D8B72F6-4673-42F8-9806-66786C98C9BB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5C303AE-8B3A-490A-B3FE-74D4D62949F5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08C9A4-7D98-4AB7-90E3-DC37C446D173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06E260-E646-4C68-8C58-C38FB8B7BC48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7C25B89-E3AD-4398-B4D1-B4CD3A2069A3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B3DB1FE-DB0A-4EFC-A4DF-3A3DCA564F9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815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78079B-C0D1-C744-823B-19671FC3E96C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5239F-3DDD-3144-9BCC-EA8AEB59F6E7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7B015-86B0-7E43-871B-3D239FEF6BFD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3DD7-DCB8-444F-AC67-AB83F2D2359E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092AF-184B-6944-BD06-0FC503F3996C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920B8-A9FE-A34E-9530-F61FDE19A2A3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C9D6B5-14B4-3F4C-B6E7-7DC9E116265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F02D5C-964E-434A-B388-2AB64FD2B9D3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9C851EC-4F05-6B44-B7F5-D72D9991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FB24C0D2-D16C-BB42-BAB6-0971E44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6D915C-D313-427B-8A43-CF2B9EA7380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803DEBF0-8952-4530-9E6E-B39D5780182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5F38D5-B4C6-49FA-BD57-EC3D4B68E628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0E4701-E4D5-4070-8BAC-886B7E79DB7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F17BD4C-7F6B-42BC-8581-2D27DBD92FA0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359D6BF-1144-4E7C-A5CE-4F516A991FF8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5ED3743-ADD1-4ADA-B18A-7FF26CC7B784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58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AC38A6-9CCD-DD47-9D13-B209B107C104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Euristica di Nielsen 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4A5B-9AED-FC44-88EC-FB2E503ECF31}"/>
              </a:ext>
            </a:extLst>
          </p:cNvPr>
          <p:cNvSpPr txBox="1"/>
          <p:nvPr/>
        </p:nvSpPr>
        <p:spPr>
          <a:xfrm>
            <a:off x="2977870" y="1365848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#1 Visibilità dello stato del sistma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C8F06-DD89-B642-ACD6-3BC469562A7C}"/>
              </a:ext>
            </a:extLst>
          </p:cNvPr>
          <p:cNvSpPr txBox="1"/>
          <p:nvPr/>
        </p:nvSpPr>
        <p:spPr>
          <a:xfrm>
            <a:off x="2977870" y="1626990"/>
            <a:ext cx="23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#2 Aderenza alla realtà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C549-F63A-8048-98E2-BAA3DCC95B92}"/>
              </a:ext>
            </a:extLst>
          </p:cNvPr>
          <p:cNvSpPr txBox="1"/>
          <p:nvPr/>
        </p:nvSpPr>
        <p:spPr>
          <a:xfrm>
            <a:off x="2873646" y="5313204"/>
            <a:ext cx="311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#3 Libertà d’azione per l’utente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ED7BB-64BB-1F49-BFEE-19385E65F2FA}"/>
              </a:ext>
            </a:extLst>
          </p:cNvPr>
          <p:cNvSpPr txBox="1"/>
          <p:nvPr/>
        </p:nvSpPr>
        <p:spPr>
          <a:xfrm>
            <a:off x="2977870" y="1936193"/>
            <a:ext cx="316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#8 Estetica e design minimalista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01C83-637E-3840-9692-679300BCCF11}"/>
              </a:ext>
            </a:extLst>
          </p:cNvPr>
          <p:cNvSpPr txBox="1"/>
          <p:nvPr/>
        </p:nvSpPr>
        <p:spPr>
          <a:xfrm>
            <a:off x="2873646" y="5574402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#9 Errori per aiutare l’utente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86ABB-E790-F843-BF9B-DB9EC655BB74}"/>
              </a:ext>
            </a:extLst>
          </p:cNvPr>
          <p:cNvGrpSpPr/>
          <p:nvPr/>
        </p:nvGrpSpPr>
        <p:grpSpPr>
          <a:xfrm>
            <a:off x="5550373" y="2418760"/>
            <a:ext cx="3221580" cy="2894444"/>
            <a:chOff x="5089127" y="2361784"/>
            <a:chExt cx="3221580" cy="2894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E46B9-D45A-8E47-9B57-6373297B4426}"/>
                </a:ext>
              </a:extLst>
            </p:cNvPr>
            <p:cNvSpPr txBox="1"/>
            <p:nvPr/>
          </p:nvSpPr>
          <p:spPr>
            <a:xfrm>
              <a:off x="5095376" y="4623149"/>
              <a:ext cx="1965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#10 manuale d’uso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E3458-9318-6A4A-9B10-72BA4BAB523E}"/>
                </a:ext>
              </a:extLst>
            </p:cNvPr>
            <p:cNvSpPr txBox="1"/>
            <p:nvPr/>
          </p:nvSpPr>
          <p:spPr>
            <a:xfrm>
              <a:off x="5095376" y="4886896"/>
              <a:ext cx="271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#4 Cosistenza agli standard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09393-2E35-BA48-A1A8-FCCA746FC470}"/>
                </a:ext>
              </a:extLst>
            </p:cNvPr>
            <p:cNvSpPr txBox="1"/>
            <p:nvPr/>
          </p:nvSpPr>
          <p:spPr>
            <a:xfrm>
              <a:off x="5095376" y="4384118"/>
              <a:ext cx="3215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#5 Flessibilità ed efficienza d’uso</a:t>
              </a:r>
            </a:p>
          </p:txBody>
        </p:sp>
        <p:pic>
          <p:nvPicPr>
            <p:cNvPr id="14" name="Picture 13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2730CA8-E2AE-0646-B04E-23F2B893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127" y="2361784"/>
              <a:ext cx="2867397" cy="2037185"/>
            </a:xfrm>
            <a:prstGeom prst="rect">
              <a:avLst/>
            </a:prstGeom>
          </p:spPr>
        </p:pic>
      </p:grpSp>
      <p:pic>
        <p:nvPicPr>
          <p:cNvPr id="15" name="Picture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BEE02-16D3-B046-8453-4A286E9C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" y="1360887"/>
            <a:ext cx="2867397" cy="203718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8B01D4A-EDC2-0A45-A2BC-92180CE2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" y="3825415"/>
            <a:ext cx="2873646" cy="203718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C54E11-E660-470E-AAE3-35B1B0FA20B1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A4367C-493B-413C-B30B-A482F150F26F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9E4C2E-DC40-4F38-BDFE-B12624D6C5F3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46FACC-E474-4691-90B3-FC521A0D0B27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210B11B-60E4-46A0-A5AF-80438628CFAB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788F016-13B7-4B14-A1B2-265AB46480C1}"/>
              </a:ext>
            </a:extLst>
          </p:cNvPr>
          <p:cNvSpPr/>
          <p:nvPr/>
        </p:nvSpPr>
        <p:spPr>
          <a:xfrm>
            <a:off x="2536358" y="6979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6D673104-555D-4E24-B1D4-8A22A549C917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64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EDC0-01BD-D84B-BB33-EC902C33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7534-4FE8-6148-BF89-19C6C251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4" y="1389520"/>
            <a:ext cx="4114802" cy="683829"/>
          </a:xfrm>
        </p:spPr>
        <p:txBody>
          <a:bodyPr>
            <a:normAutofit/>
          </a:bodyPr>
          <a:lstStyle/>
          <a:p>
            <a:r>
              <a:rPr lang="en-IT" sz="1800" dirty="0"/>
              <a:t>I serious games che creaimo sono inseriti in una trama più complessa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790D-430E-944C-8D45-2573344E2D9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A67AD-0FD0-1F48-97F6-46F80B1FE9D8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315173-90A5-49AF-A9E4-4E68C3463499}"/>
              </a:ext>
            </a:extLst>
          </p:cNvPr>
          <p:cNvSpPr txBox="1"/>
          <p:nvPr/>
        </p:nvSpPr>
        <p:spPr>
          <a:xfrm>
            <a:off x="0" y="634298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AC036BA-DD4A-4DEE-8B61-71BEB0AEBF3A}"/>
              </a:ext>
            </a:extLst>
          </p:cNvPr>
          <p:cNvSpPr/>
          <p:nvPr/>
        </p:nvSpPr>
        <p:spPr>
          <a:xfrm>
            <a:off x="872290" y="72757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3DDE444-1A16-4372-BA53-31450DD2FD0B}"/>
              </a:ext>
            </a:extLst>
          </p:cNvPr>
          <p:cNvSpPr txBox="1"/>
          <p:nvPr/>
        </p:nvSpPr>
        <p:spPr>
          <a:xfrm>
            <a:off x="1687843" y="628698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0786AA-4418-467F-8591-4282CFF30F0F}"/>
              </a:ext>
            </a:extLst>
          </p:cNvPr>
          <p:cNvSpPr txBox="1"/>
          <p:nvPr/>
        </p:nvSpPr>
        <p:spPr>
          <a:xfrm>
            <a:off x="3344888" y="634298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B9310B2-E592-479E-9409-761FA1885068}"/>
              </a:ext>
            </a:extLst>
          </p:cNvPr>
          <p:cNvSpPr txBox="1"/>
          <p:nvPr/>
        </p:nvSpPr>
        <p:spPr>
          <a:xfrm>
            <a:off x="5064759" y="637687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76CCE4D-1AAD-49B1-BD9C-BD3F5B1ECAAD}"/>
              </a:ext>
            </a:extLst>
          </p:cNvPr>
          <p:cNvSpPr/>
          <p:nvPr/>
        </p:nvSpPr>
        <p:spPr>
          <a:xfrm>
            <a:off x="4205065" y="68300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823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2AFAD-B979-734C-9D6A-00CAAEE0D09A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BC2676-FCA7-4C41-80DA-DBAD4F00DDF9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394C-9333-B84B-BC24-78E0C889DAAA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8A2A9-597A-B64E-953B-0C629E6B5B97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71520-AD60-5C4D-A75B-F2D78E970EFE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FCE673C-84AB-B344-84AD-08C8B3F03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89F60-FE97-924E-A4BE-EA0B2C51FAAC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FB955-3510-134F-A246-1F88D3CE739E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BE921E4-5524-0F40-9E9F-FC467E8CA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FF9583F-7F7F-D14E-BD3C-D5FBC426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1B82B21-1349-E246-950E-4B906669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7ADCB-BB63-9F48-B82D-F22041C8EA9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01D33-C9EE-534D-8C14-CD5241CD0C71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55024-C554-AF43-9E0D-E35E7A7A582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6C3A958-E4BA-441D-A78D-0FD92923B507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B3181392-E507-4C96-BB5A-9C9E85CCEB6A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2EDD77C-18EA-4A81-81A4-863BD827D379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13B170C-47A0-4FC0-A4C4-B100BC3A97E4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D511D8-401A-45C4-8870-DD6BBE0E5649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F9E56A25-BA3D-4F08-BA50-26CA08B20A6B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446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B25BF2-A1BF-2546-B5EF-260E8A5BDDD2}"/>
              </a:ext>
            </a:extLst>
          </p:cNvPr>
          <p:cNvSpPr txBox="1">
            <a:spLocks/>
          </p:cNvSpPr>
          <p:nvPr/>
        </p:nvSpPr>
        <p:spPr>
          <a:xfrm>
            <a:off x="106324" y="1389520"/>
            <a:ext cx="4114802" cy="68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1800"/>
              <a:t>I serious games che creaimo sono inseriti in una trama più complessa</a:t>
            </a:r>
            <a:endParaRPr lang="en-IT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BBF3-19FD-6341-8F6F-315E4AD96681}"/>
              </a:ext>
            </a:extLst>
          </p:cNvPr>
          <p:cNvSpPr txBox="1"/>
          <p:nvPr/>
        </p:nvSpPr>
        <p:spPr>
          <a:xfrm>
            <a:off x="5964865" y="154676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Maggiore interesse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7A7E24-19FB-6549-A7FD-E154551DF3E1}"/>
              </a:ext>
            </a:extLst>
          </p:cNvPr>
          <p:cNvCxnSpPr>
            <a:cxnSpLocks/>
          </p:cNvCxnSpPr>
          <p:nvPr/>
        </p:nvCxnSpPr>
        <p:spPr>
          <a:xfrm flipV="1">
            <a:off x="4455043" y="1731433"/>
            <a:ext cx="11057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56C81-CFB5-8A4E-A1C0-052204472DB7}"/>
              </a:ext>
            </a:extLst>
          </p:cNvPr>
          <p:cNvGrpSpPr/>
          <p:nvPr/>
        </p:nvGrpSpPr>
        <p:grpSpPr>
          <a:xfrm>
            <a:off x="283400" y="2273630"/>
            <a:ext cx="1814056" cy="2413591"/>
            <a:chOff x="430914" y="2371061"/>
            <a:chExt cx="1814056" cy="24135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D024A6-C963-2344-A1DC-3056E3D4D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4" y="2371061"/>
              <a:ext cx="1171039" cy="241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16795-686A-554D-B3C5-ACB34FFB2AFD}"/>
                </a:ext>
              </a:extLst>
            </p:cNvPr>
            <p:cNvSpPr txBox="1"/>
            <p:nvPr/>
          </p:nvSpPr>
          <p:spPr>
            <a:xfrm>
              <a:off x="1382233" y="2483303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Blinkie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91724-00D5-BE4D-9BD7-E16054ED4414}"/>
              </a:ext>
            </a:extLst>
          </p:cNvPr>
          <p:cNvGrpSpPr/>
          <p:nvPr/>
        </p:nvGrpSpPr>
        <p:grpSpPr>
          <a:xfrm>
            <a:off x="1590078" y="3075116"/>
            <a:ext cx="3107954" cy="3052916"/>
            <a:chOff x="2000181" y="3052916"/>
            <a:chExt cx="3107954" cy="305291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247A043-FF4D-8B43-BE34-CA6F36DEF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094" y="3052916"/>
              <a:ext cx="1584016" cy="20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426A3888-BA07-824C-BBF5-22700A138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835" y="5126567"/>
              <a:ext cx="1057805" cy="807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37B23B5-84E9-C542-9ABD-D8018F6EF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657" y="4146699"/>
              <a:ext cx="1243497" cy="127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8FE447-B877-4649-ACA2-64B4BD693DAE}"/>
                </a:ext>
              </a:extLst>
            </p:cNvPr>
            <p:cNvSpPr txBox="1"/>
            <p:nvPr/>
          </p:nvSpPr>
          <p:spPr>
            <a:xfrm>
              <a:off x="4056372" y="3143589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6">
                      <a:lumMod val="50000"/>
                    </a:schemeClr>
                  </a:solidFill>
                </a:rPr>
                <a:t>Falchetto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B8C670-3F95-5040-8FAF-33DB046BBE63}"/>
                </a:ext>
              </a:extLst>
            </p:cNvPr>
            <p:cNvSpPr txBox="1"/>
            <p:nvPr/>
          </p:nvSpPr>
          <p:spPr>
            <a:xfrm>
              <a:off x="3954102" y="5736500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chemeClr val="accent4">
                      <a:lumMod val="50000"/>
                    </a:schemeClr>
                  </a:solidFill>
                </a:rPr>
                <a:t>Matisse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E2A77-8AD6-5C4B-A559-14D4636AE43A}"/>
                </a:ext>
              </a:extLst>
            </p:cNvPr>
            <p:cNvSpPr txBox="1"/>
            <p:nvPr/>
          </p:nvSpPr>
          <p:spPr>
            <a:xfrm>
              <a:off x="2000181" y="3946418"/>
              <a:ext cx="70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solidFill>
                    <a:srgbClr val="92D050"/>
                  </a:solidFill>
                </a:rPr>
                <a:t>Frank</a:t>
              </a:r>
            </a:p>
          </p:txBody>
        </p:sp>
      </p:grpSp>
      <p:pic>
        <p:nvPicPr>
          <p:cNvPr id="18" name="Picture 8">
            <a:extLst>
              <a:ext uri="{FF2B5EF4-FFF2-40B4-BE49-F238E27FC236}">
                <a16:creationId xmlns:a16="http://schemas.microsoft.com/office/drawing/2014/main" id="{DB36B6A6-9A1D-A149-B9B7-E83AC20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5" y="2286802"/>
            <a:ext cx="2904699" cy="26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685F551-11D4-3D4C-AFE7-26E253A4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89" y="4479551"/>
            <a:ext cx="2262170" cy="1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07EB93-3F92-3244-A348-E6EC13883983}"/>
              </a:ext>
            </a:extLst>
          </p:cNvPr>
          <p:cNvSpPr txBox="1">
            <a:spLocks/>
          </p:cNvSpPr>
          <p:nvPr/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IT"/>
              <a:t>ENGAGEMENT </a:t>
            </a:r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D402B-3B78-EF45-88E7-3FD915EF11CA}"/>
              </a:ext>
            </a:extLst>
          </p:cNvPr>
          <p:cNvSpPr txBox="1"/>
          <p:nvPr/>
        </p:nvSpPr>
        <p:spPr>
          <a:xfrm>
            <a:off x="6220048" y="2276753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Bosco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527E-7054-D144-B7FC-9CD0B42CD444}"/>
              </a:ext>
            </a:extLst>
          </p:cNvPr>
          <p:cNvSpPr txBox="1"/>
          <p:nvPr/>
        </p:nvSpPr>
        <p:spPr>
          <a:xfrm>
            <a:off x="5964865" y="4148318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IT" dirty="0"/>
              <a:t>tagno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504A7-E992-A14F-AAFC-5ECD0D57BAEC}"/>
              </a:ext>
            </a:extLst>
          </p:cNvPr>
          <p:cNvSpPr txBox="1"/>
          <p:nvPr/>
        </p:nvSpPr>
        <p:spPr>
          <a:xfrm>
            <a:off x="7708606" y="4365300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Ragnatela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BB714-34B6-2548-A0B9-63E99984349A}"/>
              </a:ext>
            </a:extLst>
          </p:cNvPr>
          <p:cNvSpPr txBox="1"/>
          <p:nvPr/>
        </p:nvSpPr>
        <p:spPr>
          <a:xfrm>
            <a:off x="6220048" y="2033701"/>
            <a:ext cx="321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chemeClr val="accent6">
                    <a:lumMod val="75000"/>
                  </a:schemeClr>
                </a:solidFill>
                <a:latin typeface="BLAIRMDITC TT MEDIUM" pitchFamily="2" charset="0"/>
                <a:cs typeface="Apple Chancery" panose="03020702040506060504" pitchFamily="66" charset="-79"/>
              </a:rPr>
              <a:t>SCHOOL VALLEY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207F58D-E022-4265-BABF-0D7C68DC4635}"/>
              </a:ext>
            </a:extLst>
          </p:cNvPr>
          <p:cNvSpPr txBox="1"/>
          <p:nvPr/>
        </p:nvSpPr>
        <p:spPr>
          <a:xfrm>
            <a:off x="0" y="61023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67AFA448-69B8-457D-AFD8-C551DE620E36}"/>
              </a:ext>
            </a:extLst>
          </p:cNvPr>
          <p:cNvSpPr/>
          <p:nvPr/>
        </p:nvSpPr>
        <p:spPr>
          <a:xfrm>
            <a:off x="872290" y="70351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947A34-C510-4524-A0E7-86CF0070FB6F}"/>
              </a:ext>
            </a:extLst>
          </p:cNvPr>
          <p:cNvSpPr txBox="1"/>
          <p:nvPr/>
        </p:nvSpPr>
        <p:spPr>
          <a:xfrm>
            <a:off x="1687843" y="60463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635DA11-4C4A-4DC7-B0C4-558AAD1B9289}"/>
              </a:ext>
            </a:extLst>
          </p:cNvPr>
          <p:cNvSpPr txBox="1"/>
          <p:nvPr/>
        </p:nvSpPr>
        <p:spPr>
          <a:xfrm>
            <a:off x="3344888" y="61023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366CD4-CF26-4592-851B-B5D166AAF464}"/>
              </a:ext>
            </a:extLst>
          </p:cNvPr>
          <p:cNvSpPr txBox="1"/>
          <p:nvPr/>
        </p:nvSpPr>
        <p:spPr>
          <a:xfrm>
            <a:off x="5064759" y="61362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5A973AA9-4A32-40B2-81AA-4E6AE6101C00}"/>
              </a:ext>
            </a:extLst>
          </p:cNvPr>
          <p:cNvSpPr/>
          <p:nvPr/>
        </p:nvSpPr>
        <p:spPr>
          <a:xfrm>
            <a:off x="4205065" y="65894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28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</a:rPr>
              <a:t>DIAGRAMMA DI GANTT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B873A02-DA99-3944-94E9-C3DBD2D2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87"/>
            <a:ext cx="9144000" cy="4834901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25A21B2-CB98-9547-AE82-D836EA59495F}"/>
              </a:ext>
            </a:extLst>
          </p:cNvPr>
          <p:cNvSpPr/>
          <p:nvPr/>
        </p:nvSpPr>
        <p:spPr>
          <a:xfrm>
            <a:off x="0" y="1268186"/>
            <a:ext cx="5295014" cy="6741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solidFill>
                  <a:schemeClr val="tx1"/>
                </a:solidFill>
                <a:ea typeface="Arial"/>
                <a:cs typeface="Arial"/>
              </a:rPr>
              <a:t>Serious</a:t>
            </a:r>
            <a:r>
              <a:rPr lang="it-IT" b="1">
                <a:solidFill>
                  <a:schemeClr val="tx1"/>
                </a:solidFill>
                <a:ea typeface="Arial"/>
                <a:cs typeface="Arial"/>
              </a:rPr>
              <a:t> games per disturbi specifici dell’apprendimento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FF115E0-48AF-6D49-B3B3-A40C6159A14A}"/>
              </a:ext>
            </a:extLst>
          </p:cNvPr>
          <p:cNvCxnSpPr>
            <a:cxnSpLocks/>
          </p:cNvCxnSpPr>
          <p:nvPr/>
        </p:nvCxnSpPr>
        <p:spPr>
          <a:xfrm>
            <a:off x="7483445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E210627A-02A9-114B-8C5E-BBFC3B8A62AE}"/>
              </a:ext>
            </a:extLst>
          </p:cNvPr>
          <p:cNvCxnSpPr>
            <a:cxnSpLocks/>
          </p:cNvCxnSpPr>
          <p:nvPr/>
        </p:nvCxnSpPr>
        <p:spPr>
          <a:xfrm>
            <a:off x="8598673" y="2130950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617;p18">
            <a:extLst>
              <a:ext uri="{FF2B5EF4-FFF2-40B4-BE49-F238E27FC236}">
                <a16:creationId xmlns:a16="http://schemas.microsoft.com/office/drawing/2014/main" id="{09801648-AD26-4646-9073-5F48CAF4A8F2}"/>
              </a:ext>
            </a:extLst>
          </p:cNvPr>
          <p:cNvSpPr txBox="1"/>
          <p:nvPr/>
        </p:nvSpPr>
        <p:spPr>
          <a:xfrm>
            <a:off x="1" y="2693097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7;p18">
            <a:extLst>
              <a:ext uri="{FF2B5EF4-FFF2-40B4-BE49-F238E27FC236}">
                <a16:creationId xmlns:a16="http://schemas.microsoft.com/office/drawing/2014/main" id="{B4D448FB-5BEB-BA48-BFDE-423A1443F5BC}"/>
              </a:ext>
            </a:extLst>
          </p:cNvPr>
          <p:cNvSpPr txBox="1"/>
          <p:nvPr/>
        </p:nvSpPr>
        <p:spPr>
          <a:xfrm>
            <a:off x="-1" y="3578623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17;p18">
            <a:extLst>
              <a:ext uri="{FF2B5EF4-FFF2-40B4-BE49-F238E27FC236}">
                <a16:creationId xmlns:a16="http://schemas.microsoft.com/office/drawing/2014/main" id="{064056A9-9C17-AA42-B64A-7669C20B7D24}"/>
              </a:ext>
            </a:extLst>
          </p:cNvPr>
          <p:cNvSpPr txBox="1"/>
          <p:nvPr/>
        </p:nvSpPr>
        <p:spPr>
          <a:xfrm>
            <a:off x="-1" y="4681876"/>
            <a:ext cx="5230138" cy="293943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40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449C58-AEEB-4B8E-9DD4-2CF1F045BB3D}"/>
              </a:ext>
            </a:extLst>
          </p:cNvPr>
          <p:cNvSpPr txBox="1"/>
          <p:nvPr/>
        </p:nvSpPr>
        <p:spPr>
          <a:xfrm>
            <a:off x="0" y="603047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156964D-FE8A-4ADE-9CA4-4E8785CF7673}"/>
              </a:ext>
            </a:extLst>
          </p:cNvPr>
          <p:cNvSpPr/>
          <p:nvPr/>
        </p:nvSpPr>
        <p:spPr>
          <a:xfrm>
            <a:off x="872290" y="6963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B7CE105-CFFE-48AF-82D4-92241ED5D912}"/>
              </a:ext>
            </a:extLst>
          </p:cNvPr>
          <p:cNvSpPr txBox="1"/>
          <p:nvPr/>
        </p:nvSpPr>
        <p:spPr>
          <a:xfrm>
            <a:off x="1687843" y="597447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2D4AC9-0606-4A03-9227-3DF2A7BE8F7B}"/>
              </a:ext>
            </a:extLst>
          </p:cNvPr>
          <p:cNvSpPr txBox="1"/>
          <p:nvPr/>
        </p:nvSpPr>
        <p:spPr>
          <a:xfrm>
            <a:off x="3344888" y="603047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1D45399-025B-4B09-8B84-07A6ED3A5C8F}"/>
              </a:ext>
            </a:extLst>
          </p:cNvPr>
          <p:cNvSpPr txBox="1"/>
          <p:nvPr/>
        </p:nvSpPr>
        <p:spPr>
          <a:xfrm>
            <a:off x="5064759" y="606436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63E702D5-91E6-4D32-AD5C-527A70CC0BE7}"/>
              </a:ext>
            </a:extLst>
          </p:cNvPr>
          <p:cNvSpPr/>
          <p:nvPr/>
        </p:nvSpPr>
        <p:spPr>
          <a:xfrm>
            <a:off x="2536358" y="690727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05319F39-4B11-4252-9EBC-8064CC9B78E3}"/>
              </a:ext>
            </a:extLst>
          </p:cNvPr>
          <p:cNvSpPr/>
          <p:nvPr/>
        </p:nvSpPr>
        <p:spPr>
          <a:xfrm>
            <a:off x="4205065" y="651756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82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067;p4">
            <a:extLst>
              <a:ext uri="{FF2B5EF4-FFF2-40B4-BE49-F238E27FC236}">
                <a16:creationId xmlns:a16="http://schemas.microsoft.com/office/drawing/2014/main" id="{124164DB-B654-4219-A253-1E51CA93EBC6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17" name="Google Shape;1069;p4">
            <a:extLst>
              <a:ext uri="{FF2B5EF4-FFF2-40B4-BE49-F238E27FC236}">
                <a16:creationId xmlns:a16="http://schemas.microsoft.com/office/drawing/2014/main" id="{6ED43250-6F2E-42E7-81A4-4DB85EF81D7B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21" name="Google Shape;1073;p4">
            <a:extLst>
              <a:ext uri="{FF2B5EF4-FFF2-40B4-BE49-F238E27FC236}">
                <a16:creationId xmlns:a16="http://schemas.microsoft.com/office/drawing/2014/main" id="{F28CAC5A-F712-4998-B060-6566D8FDD59A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75;p4">
            <a:extLst>
              <a:ext uri="{FF2B5EF4-FFF2-40B4-BE49-F238E27FC236}">
                <a16:creationId xmlns:a16="http://schemas.microsoft.com/office/drawing/2014/main" id="{F8FD7B53-F1EB-4996-A062-1C163F327C76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A134D6-3D66-4A27-B5D0-620D64496811}"/>
              </a:ext>
            </a:extLst>
          </p:cNvPr>
          <p:cNvSpPr txBox="1"/>
          <p:nvPr/>
        </p:nvSpPr>
        <p:spPr>
          <a:xfrm>
            <a:off x="4100933" y="3365052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FCC86E8-F5F5-4F92-B91D-204070A0252E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B75079-992E-48C8-BBFA-B6379AB8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499FCB-D577-4A94-9899-5D15E06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7B48F84-15BE-4F74-A8AC-22225A9C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  <p:sp>
        <p:nvSpPr>
          <p:cNvPr id="26" name="CasellaDiTesto 23">
            <a:extLst>
              <a:ext uri="{FF2B5EF4-FFF2-40B4-BE49-F238E27FC236}">
                <a16:creationId xmlns:a16="http://schemas.microsoft.com/office/drawing/2014/main" id="{75584C10-4631-FD4C-B63E-8D4B09F323CB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A13389-929E-4F67-9EE7-922381AD1380}"/>
              </a:ext>
            </a:extLst>
          </p:cNvPr>
          <p:cNvSpPr txBox="1"/>
          <p:nvPr/>
        </p:nvSpPr>
        <p:spPr>
          <a:xfrm>
            <a:off x="0" y="688255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DF19237A-F3C5-4AE7-8F6B-4F8D95B53C4A}"/>
              </a:ext>
            </a:extLst>
          </p:cNvPr>
          <p:cNvSpPr/>
          <p:nvPr/>
        </p:nvSpPr>
        <p:spPr>
          <a:xfrm>
            <a:off x="872290" y="7815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F386CA-89E3-408A-B6B4-A6F9A5935359}"/>
              </a:ext>
            </a:extLst>
          </p:cNvPr>
          <p:cNvSpPr txBox="1"/>
          <p:nvPr/>
        </p:nvSpPr>
        <p:spPr>
          <a:xfrm>
            <a:off x="1687843" y="682655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BA3602-39F0-41DB-B2BF-EBAF0ACA4165}"/>
              </a:ext>
            </a:extLst>
          </p:cNvPr>
          <p:cNvSpPr txBox="1"/>
          <p:nvPr/>
        </p:nvSpPr>
        <p:spPr>
          <a:xfrm>
            <a:off x="3344888" y="688255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A5463B3-2E0F-495B-89F7-3ACF69CE2038}"/>
              </a:ext>
            </a:extLst>
          </p:cNvPr>
          <p:cNvSpPr txBox="1"/>
          <p:nvPr/>
        </p:nvSpPr>
        <p:spPr>
          <a:xfrm>
            <a:off x="5064759" y="691644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BAF5191E-1934-4D35-BA32-FD0E4F680A92}"/>
              </a:ext>
            </a:extLst>
          </p:cNvPr>
          <p:cNvSpPr/>
          <p:nvPr/>
        </p:nvSpPr>
        <p:spPr>
          <a:xfrm>
            <a:off x="2536358" y="775935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80BAAE63-528E-41C3-B9A7-B286768861B5}"/>
              </a:ext>
            </a:extLst>
          </p:cNvPr>
          <p:cNvSpPr/>
          <p:nvPr/>
        </p:nvSpPr>
        <p:spPr>
          <a:xfrm>
            <a:off x="4205065" y="73696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9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DELL’ARTE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13E2A8-E895-48FF-A17E-48CB0851371F}"/>
              </a:ext>
            </a:extLst>
          </p:cNvPr>
          <p:cNvSpPr txBox="1"/>
          <p:nvPr/>
        </p:nvSpPr>
        <p:spPr>
          <a:xfrm>
            <a:off x="170473" y="1398466"/>
            <a:ext cx="262739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frequentanti le scuole italiane a cui è stato diagnosticato un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8BA50-A80B-44A7-853C-24A023AEEC6A}"/>
              </a:ext>
            </a:extLst>
          </p:cNvPr>
          <p:cNvSpPr txBox="1"/>
          <p:nvPr/>
        </p:nvSpPr>
        <p:spPr>
          <a:xfrm>
            <a:off x="4691850" y="54953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  <p:pic>
        <p:nvPicPr>
          <p:cNvPr id="10" name="Google Shape;660;p19" descr="Aula con riempimento a tinta unita">
            <a:extLst>
              <a:ext uri="{FF2B5EF4-FFF2-40B4-BE49-F238E27FC236}">
                <a16:creationId xmlns:a16="http://schemas.microsoft.com/office/drawing/2014/main" id="{69EFAB5F-DCD4-4A5F-A0FE-8ACA0DC79F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386"/>
            <a:ext cx="722513" cy="688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61;p19">
            <a:extLst>
              <a:ext uri="{FF2B5EF4-FFF2-40B4-BE49-F238E27FC236}">
                <a16:creationId xmlns:a16="http://schemas.microsoft.com/office/drawing/2014/main" id="{8B44ECC7-3A99-4042-9E35-96121F6F9224}"/>
              </a:ext>
            </a:extLst>
          </p:cNvPr>
          <p:cNvGrpSpPr/>
          <p:nvPr/>
        </p:nvGrpSpPr>
        <p:grpSpPr>
          <a:xfrm>
            <a:off x="4219461" y="1582054"/>
            <a:ext cx="1714928" cy="688966"/>
            <a:chOff x="1065430" y="2915631"/>
            <a:chExt cx="1714928" cy="722513"/>
          </a:xfrm>
        </p:grpSpPr>
        <p:sp>
          <p:nvSpPr>
            <p:cNvPr id="14" name="Google Shape;662;p19" descr="ddfdffd&#10;">
              <a:extLst>
                <a:ext uri="{FF2B5EF4-FFF2-40B4-BE49-F238E27FC236}">
                  <a16:creationId xmlns:a16="http://schemas.microsoft.com/office/drawing/2014/main" id="{0A67B878-497D-4D70-9ADB-455B04D83D02}"/>
                </a:ext>
              </a:extLst>
            </p:cNvPr>
            <p:cNvSpPr/>
            <p:nvPr/>
          </p:nvSpPr>
          <p:spPr>
            <a:xfrm>
              <a:off x="1177045" y="2915631"/>
              <a:ext cx="1556425" cy="72251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ysClr val="windowText" lastClr="000000">
                  <a:alpha val="34901"/>
                </a:sys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63;p19">
              <a:extLst>
                <a:ext uri="{FF2B5EF4-FFF2-40B4-BE49-F238E27FC236}">
                  <a16:creationId xmlns:a16="http://schemas.microsoft.com/office/drawing/2014/main" id="{78F2B37C-07F6-4084-909C-597FDCD0090D}"/>
                </a:ext>
              </a:extLst>
            </p:cNvPr>
            <p:cNvSpPr txBox="1"/>
            <p:nvPr/>
          </p:nvSpPr>
          <p:spPr>
            <a:xfrm>
              <a:off x="1065430" y="3003476"/>
              <a:ext cx="1714928" cy="5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1° screening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LA SCUOLA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934;p24">
            <a:extLst>
              <a:ext uri="{FF2B5EF4-FFF2-40B4-BE49-F238E27FC236}">
                <a16:creationId xmlns:a16="http://schemas.microsoft.com/office/drawing/2014/main" id="{69503161-B797-2D46-9929-8175B9253746}"/>
              </a:ext>
            </a:extLst>
          </p:cNvPr>
          <p:cNvSpPr/>
          <p:nvPr/>
        </p:nvSpPr>
        <p:spPr>
          <a:xfrm>
            <a:off x="3361865" y="1453419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7;p18">
            <a:extLst>
              <a:ext uri="{FF2B5EF4-FFF2-40B4-BE49-F238E27FC236}">
                <a16:creationId xmlns:a16="http://schemas.microsoft.com/office/drawing/2014/main" id="{2384FC57-B96B-5149-84B7-F0F654357005}"/>
              </a:ext>
            </a:extLst>
          </p:cNvPr>
          <p:cNvSpPr txBox="1"/>
          <p:nvPr/>
        </p:nvSpPr>
        <p:spPr>
          <a:xfrm>
            <a:off x="3868233" y="2346687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9CB275E-271B-4109-9EC2-AB62F5534F78}"/>
              </a:ext>
            </a:extLst>
          </p:cNvPr>
          <p:cNvSpPr txBox="1"/>
          <p:nvPr/>
        </p:nvSpPr>
        <p:spPr>
          <a:xfrm>
            <a:off x="749921" y="5309897"/>
            <a:ext cx="7427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i="1" dirty="0"/>
              <a:t>«Sviluppo di giochi educativi per il rinforzo di lettura e calcolo»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EAF17AD-9CE8-4656-95C0-FE09C3D692F4}"/>
              </a:ext>
            </a:extLst>
          </p:cNvPr>
          <p:cNvSpPr txBox="1"/>
          <p:nvPr/>
        </p:nvSpPr>
        <p:spPr>
          <a:xfrm>
            <a:off x="749921" y="5681539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i="1" dirty="0"/>
              <a:t>«Verificare usabilità su utenti target»   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0919E78-8F68-4DF3-8240-D23A7DA703BE}"/>
              </a:ext>
            </a:extLst>
          </p:cNvPr>
          <p:cNvSpPr txBox="1"/>
          <p:nvPr/>
        </p:nvSpPr>
        <p:spPr>
          <a:xfrm>
            <a:off x="-17045" y="4856310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C036C81-7E2C-496A-B7CF-BCC82796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33" y="1689743"/>
            <a:ext cx="1029933" cy="102993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FB2FCF5-D1EA-4351-91EC-7D0FF6ABF211}"/>
              </a:ext>
            </a:extLst>
          </p:cNvPr>
          <p:cNvSpPr txBox="1"/>
          <p:nvPr/>
        </p:nvSpPr>
        <p:spPr>
          <a:xfrm>
            <a:off x="6508510" y="1355152"/>
            <a:ext cx="2465017" cy="1508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degli studenti di 6-17 anni vive una situazione di difficoltà nella DAD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Immagine 3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A2AB6E7-750A-443C-A04A-F3FCBA46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168" y="1637551"/>
            <a:ext cx="1029933" cy="10299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94A379-880D-4A3A-9E5E-7D3B05740336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sp>
        <p:nvSpPr>
          <p:cNvPr id="47" name="Estrazione 46">
            <a:extLst>
              <a:ext uri="{FF2B5EF4-FFF2-40B4-BE49-F238E27FC236}">
                <a16:creationId xmlns:a16="http://schemas.microsoft.com/office/drawing/2014/main" id="{7F247E87-0FAB-409C-89EF-6AA1F74018CF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Estrazione 47">
            <a:extLst>
              <a:ext uri="{FF2B5EF4-FFF2-40B4-BE49-F238E27FC236}">
                <a16:creationId xmlns:a16="http://schemas.microsoft.com/office/drawing/2014/main" id="{E6080CE3-A34E-4026-9CC8-20C765B09A74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Estrazione 48">
            <a:extLst>
              <a:ext uri="{FF2B5EF4-FFF2-40B4-BE49-F238E27FC236}">
                <a16:creationId xmlns:a16="http://schemas.microsoft.com/office/drawing/2014/main" id="{8929E9B6-DC2B-4E99-853F-EFE170EC4785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FA81287-77CC-442C-860B-2DD12A97CD4D}"/>
              </a:ext>
            </a:extLst>
          </p:cNvPr>
          <p:cNvSpPr txBox="1"/>
          <p:nvPr/>
        </p:nvSpPr>
        <p:spPr>
          <a:xfrm>
            <a:off x="0" y="664744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12D9445-71E5-476B-8FFC-E051345E1297}"/>
              </a:ext>
            </a:extLst>
          </p:cNvPr>
          <p:cNvSpPr/>
          <p:nvPr/>
        </p:nvSpPr>
        <p:spPr>
          <a:xfrm>
            <a:off x="872290" y="7580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4E68C1F-01FD-4B54-9249-A130702F47B0}"/>
              </a:ext>
            </a:extLst>
          </p:cNvPr>
          <p:cNvSpPr txBox="1"/>
          <p:nvPr/>
        </p:nvSpPr>
        <p:spPr>
          <a:xfrm>
            <a:off x="1687843" y="659144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CAB9C8-7F44-4108-8263-DD511B9A8618}"/>
              </a:ext>
            </a:extLst>
          </p:cNvPr>
          <p:cNvSpPr txBox="1"/>
          <p:nvPr/>
        </p:nvSpPr>
        <p:spPr>
          <a:xfrm>
            <a:off x="3344888" y="664744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8C4761-B39C-4782-8EE6-92BCD2FB9670}"/>
              </a:ext>
            </a:extLst>
          </p:cNvPr>
          <p:cNvSpPr txBox="1"/>
          <p:nvPr/>
        </p:nvSpPr>
        <p:spPr>
          <a:xfrm>
            <a:off x="5064759" y="668133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1041B67D-3540-45DE-96FF-1AB4DB41FF52}"/>
              </a:ext>
            </a:extLst>
          </p:cNvPr>
          <p:cNvSpPr/>
          <p:nvPr/>
        </p:nvSpPr>
        <p:spPr>
          <a:xfrm>
            <a:off x="2536358" y="752424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8A9C63F2-2D09-4188-AC16-C9CD90ACDF75}"/>
              </a:ext>
            </a:extLst>
          </p:cNvPr>
          <p:cNvSpPr/>
          <p:nvPr/>
        </p:nvSpPr>
        <p:spPr>
          <a:xfrm>
            <a:off x="4205065" y="713453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Google Shape;1067;p4">
            <a:extLst>
              <a:ext uri="{FF2B5EF4-FFF2-40B4-BE49-F238E27FC236}">
                <a16:creationId xmlns:a16="http://schemas.microsoft.com/office/drawing/2014/main" id="{F931BF0E-872B-48A2-A886-640DBE558CE1}"/>
              </a:ext>
            </a:extLst>
          </p:cNvPr>
          <p:cNvSpPr txBox="1">
            <a:spLocks noGrp="1"/>
          </p:cNvSpPr>
          <p:nvPr/>
        </p:nvSpPr>
        <p:spPr>
          <a:xfrm>
            <a:off x="449277" y="3347023"/>
            <a:ext cx="2115452" cy="358009"/>
          </a:xfrm>
          <a:prstGeom prst="roundRect">
            <a:avLst/>
          </a:prstGeom>
          <a:solidFill>
            <a:srgbClr val="FFC000">
              <a:alpha val="40000"/>
            </a:srgbClr>
          </a:solidFill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5452"/>
                      <a:gd name="connsiteY0" fmla="*/ 59669 h 358009"/>
                      <a:gd name="connsiteX1" fmla="*/ 59669 w 2115452"/>
                      <a:gd name="connsiteY1" fmla="*/ 0 h 358009"/>
                      <a:gd name="connsiteX2" fmla="*/ 2055783 w 2115452"/>
                      <a:gd name="connsiteY2" fmla="*/ 0 h 358009"/>
                      <a:gd name="connsiteX3" fmla="*/ 2115452 w 2115452"/>
                      <a:gd name="connsiteY3" fmla="*/ 59669 h 358009"/>
                      <a:gd name="connsiteX4" fmla="*/ 2115452 w 2115452"/>
                      <a:gd name="connsiteY4" fmla="*/ 298340 h 358009"/>
                      <a:gd name="connsiteX5" fmla="*/ 2055783 w 2115452"/>
                      <a:gd name="connsiteY5" fmla="*/ 358009 h 358009"/>
                      <a:gd name="connsiteX6" fmla="*/ 59669 w 2115452"/>
                      <a:gd name="connsiteY6" fmla="*/ 358009 h 358009"/>
                      <a:gd name="connsiteX7" fmla="*/ 0 w 2115452"/>
                      <a:gd name="connsiteY7" fmla="*/ 298340 h 358009"/>
                      <a:gd name="connsiteX8" fmla="*/ 0 w 2115452"/>
                      <a:gd name="connsiteY8" fmla="*/ 59669 h 358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452" h="358009" fill="none" extrusionOk="0">
                        <a:moveTo>
                          <a:pt x="0" y="59669"/>
                        </a:moveTo>
                        <a:cubicBezTo>
                          <a:pt x="-802" y="26585"/>
                          <a:pt x="29907" y="2610"/>
                          <a:pt x="59669" y="0"/>
                        </a:cubicBezTo>
                        <a:cubicBezTo>
                          <a:pt x="374853" y="130954"/>
                          <a:pt x="1702995" y="43574"/>
                          <a:pt x="2055783" y="0"/>
                        </a:cubicBezTo>
                        <a:cubicBezTo>
                          <a:pt x="2092296" y="5482"/>
                          <a:pt x="2116541" y="28049"/>
                          <a:pt x="2115452" y="59669"/>
                        </a:cubicBezTo>
                        <a:cubicBezTo>
                          <a:pt x="2094048" y="150817"/>
                          <a:pt x="2108537" y="223965"/>
                          <a:pt x="2115452" y="298340"/>
                        </a:cubicBezTo>
                        <a:cubicBezTo>
                          <a:pt x="2109532" y="332266"/>
                          <a:pt x="2087067" y="356857"/>
                          <a:pt x="2055783" y="358009"/>
                        </a:cubicBezTo>
                        <a:cubicBezTo>
                          <a:pt x="1648236" y="513206"/>
                          <a:pt x="1031923" y="521029"/>
                          <a:pt x="59669" y="358009"/>
                        </a:cubicBezTo>
                        <a:cubicBezTo>
                          <a:pt x="27002" y="354125"/>
                          <a:pt x="-2953" y="333018"/>
                          <a:pt x="0" y="298340"/>
                        </a:cubicBezTo>
                        <a:cubicBezTo>
                          <a:pt x="-18376" y="189853"/>
                          <a:pt x="-14498" y="140247"/>
                          <a:pt x="0" y="59669"/>
                        </a:cubicBezTo>
                        <a:close/>
                      </a:path>
                      <a:path w="2115452" h="358009" stroke="0" extrusionOk="0">
                        <a:moveTo>
                          <a:pt x="0" y="59669"/>
                        </a:moveTo>
                        <a:cubicBezTo>
                          <a:pt x="-623" y="26331"/>
                          <a:pt x="26181" y="201"/>
                          <a:pt x="59669" y="0"/>
                        </a:cubicBezTo>
                        <a:cubicBezTo>
                          <a:pt x="321143" y="132882"/>
                          <a:pt x="1747296" y="-84951"/>
                          <a:pt x="2055783" y="0"/>
                        </a:cubicBezTo>
                        <a:cubicBezTo>
                          <a:pt x="2085458" y="3202"/>
                          <a:pt x="2114342" y="32849"/>
                          <a:pt x="2115452" y="59669"/>
                        </a:cubicBezTo>
                        <a:cubicBezTo>
                          <a:pt x="2101393" y="97700"/>
                          <a:pt x="2108996" y="202908"/>
                          <a:pt x="2115452" y="298340"/>
                        </a:cubicBezTo>
                        <a:cubicBezTo>
                          <a:pt x="2116780" y="331452"/>
                          <a:pt x="2088984" y="357501"/>
                          <a:pt x="2055783" y="358009"/>
                        </a:cubicBezTo>
                        <a:cubicBezTo>
                          <a:pt x="1851472" y="445648"/>
                          <a:pt x="421886" y="285330"/>
                          <a:pt x="59669" y="358009"/>
                        </a:cubicBezTo>
                        <a:cubicBezTo>
                          <a:pt x="26077" y="351927"/>
                          <a:pt x="-2892" y="335313"/>
                          <a:pt x="0" y="298340"/>
                        </a:cubicBezTo>
                        <a:cubicBezTo>
                          <a:pt x="-15986" y="188896"/>
                          <a:pt x="-34" y="155271"/>
                          <a:pt x="0" y="596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4500" b="1" dirty="0" err="1">
                <a:solidFill>
                  <a:schemeClr val="tx2">
                    <a:lumMod val="50000"/>
                  </a:schemeClr>
                </a:solidFill>
              </a:rPr>
              <a:t>Serious</a:t>
            </a:r>
            <a:r>
              <a:rPr lang="it-IT" sz="4500" b="1" dirty="0">
                <a:solidFill>
                  <a:schemeClr val="tx2">
                    <a:lumMod val="50000"/>
                  </a:schemeClr>
                </a:solidFill>
              </a:rPr>
              <a:t> games</a:t>
            </a:r>
            <a:endParaRPr sz="45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solidFill>
                <a:srgbClr val="17365D"/>
              </a:solidFill>
            </a:endParaRPr>
          </a:p>
        </p:txBody>
      </p:sp>
      <p:sp>
        <p:nvSpPr>
          <p:cNvPr id="46" name="Google Shape;1069;p4">
            <a:extLst>
              <a:ext uri="{FF2B5EF4-FFF2-40B4-BE49-F238E27FC236}">
                <a16:creationId xmlns:a16="http://schemas.microsoft.com/office/drawing/2014/main" id="{2E86D868-CB4D-45C5-9166-7800E2024C51}"/>
              </a:ext>
            </a:extLst>
          </p:cNvPr>
          <p:cNvSpPr txBox="1"/>
          <p:nvPr/>
        </p:nvSpPr>
        <p:spPr>
          <a:xfrm>
            <a:off x="478052" y="3719889"/>
            <a:ext cx="25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Conoscenze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classiche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Strumenti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nuovi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800"/>
            </a:pPr>
            <a:r>
              <a:rPr lang="en-GB" sz="18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Tecniche</a:t>
            </a:r>
            <a:r>
              <a:rPr lang="en-GB" sz="1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innovative </a:t>
            </a:r>
          </a:p>
        </p:txBody>
      </p:sp>
      <p:sp>
        <p:nvSpPr>
          <p:cNvPr id="50" name="Google Shape;1073;p4">
            <a:extLst>
              <a:ext uri="{FF2B5EF4-FFF2-40B4-BE49-F238E27FC236}">
                <a16:creationId xmlns:a16="http://schemas.microsoft.com/office/drawing/2014/main" id="{3014D779-685C-47D1-928C-DD5C3A5EF17F}"/>
              </a:ext>
            </a:extLst>
          </p:cNvPr>
          <p:cNvSpPr txBox="1"/>
          <p:nvPr/>
        </p:nvSpPr>
        <p:spPr>
          <a:xfrm>
            <a:off x="4140449" y="4059700"/>
            <a:ext cx="31182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Videogiochi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pc o smartphone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075;p4">
            <a:extLst>
              <a:ext uri="{FF2B5EF4-FFF2-40B4-BE49-F238E27FC236}">
                <a16:creationId xmlns:a16="http://schemas.microsoft.com/office/drawing/2014/main" id="{664C9122-0E80-4794-B8A5-5C8CF6FCDE82}"/>
              </a:ext>
            </a:extLst>
          </p:cNvPr>
          <p:cNvSpPr txBox="1"/>
          <p:nvPr/>
        </p:nvSpPr>
        <p:spPr>
          <a:xfrm>
            <a:off x="4140449" y="4643178"/>
            <a:ext cx="50035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Livelli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multiplayer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 </a:t>
            </a:r>
            <a:r>
              <a:rPr lang="en-GB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avanzamento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96F10-B11F-43B1-B82D-ABA182312E78}"/>
              </a:ext>
            </a:extLst>
          </p:cNvPr>
          <p:cNvSpPr txBox="1"/>
          <p:nvPr/>
        </p:nvSpPr>
        <p:spPr>
          <a:xfrm>
            <a:off x="4144503" y="3388776"/>
            <a:ext cx="502699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it-IT" sz="1400" b="1" kern="0" dirty="0">
                <a:solidFill>
                  <a:prstClr val="black"/>
                </a:solidFill>
                <a:cs typeface="Arial"/>
                <a:sym typeface="Arial"/>
              </a:rPr>
              <a:t>S</a:t>
            </a:r>
            <a:r>
              <a:rPr kumimoji="0" lang="it-IT" sz="1400" b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timolanti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e </a:t>
            </a:r>
            <a:r>
              <a:rPr kumimoji="0" lang="it-IT" sz="1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facilitanti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l’apprendimento</a:t>
            </a:r>
            <a:r>
              <a:rPr lang="it-IT" sz="1400" kern="0" noProof="0" dirty="0">
                <a:solidFill>
                  <a:prstClr val="black"/>
                </a:solidFill>
                <a:cs typeface="Arial"/>
                <a:sym typeface="Arial"/>
              </a:rPr>
              <a:t> 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(uso di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fiabe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, </a:t>
            </a:r>
            <a:r>
              <a:rPr kumimoji="0" lang="it-IT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personificazione</a:t>
            </a:r>
            <a:r>
              <a:rPr kumimoji="0" lang="it-IT" sz="1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  <a:sym typeface="Arial"/>
              </a:rPr>
              <a:t> dei numeri)</a:t>
            </a:r>
            <a:endParaRPr lang="it-IT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1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214C9B6-3819-4EB0-9D17-274E83D03C61}"/>
              </a:ext>
            </a:extLst>
          </p:cNvPr>
          <p:cNvSpPr txBox="1"/>
          <p:nvPr/>
        </p:nvSpPr>
        <p:spPr>
          <a:xfrm>
            <a:off x="1519158" y="352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4" name="Estrazione 53">
            <a:extLst>
              <a:ext uri="{FF2B5EF4-FFF2-40B4-BE49-F238E27FC236}">
                <a16:creationId xmlns:a16="http://schemas.microsoft.com/office/drawing/2014/main" id="{D0BB6A1C-1C47-49F6-81DC-4EDEE54E0C12}"/>
              </a:ext>
            </a:extLst>
          </p:cNvPr>
          <p:cNvSpPr/>
          <p:nvPr/>
        </p:nvSpPr>
        <p:spPr>
          <a:xfrm rot="5400000">
            <a:off x="292658" y="3847856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Estrazione 54">
            <a:extLst>
              <a:ext uri="{FF2B5EF4-FFF2-40B4-BE49-F238E27FC236}">
                <a16:creationId xmlns:a16="http://schemas.microsoft.com/office/drawing/2014/main" id="{8D6CA70E-1D42-470F-8BCD-37EF985B4175}"/>
              </a:ext>
            </a:extLst>
          </p:cNvPr>
          <p:cNvSpPr/>
          <p:nvPr/>
        </p:nvSpPr>
        <p:spPr>
          <a:xfrm rot="5400000">
            <a:off x="292658" y="4098279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6" name="Estrazione 55">
            <a:extLst>
              <a:ext uri="{FF2B5EF4-FFF2-40B4-BE49-F238E27FC236}">
                <a16:creationId xmlns:a16="http://schemas.microsoft.com/office/drawing/2014/main" id="{54543970-491F-4EDE-A470-D5BB2F3249B7}"/>
              </a:ext>
            </a:extLst>
          </p:cNvPr>
          <p:cNvSpPr/>
          <p:nvPr/>
        </p:nvSpPr>
        <p:spPr>
          <a:xfrm rot="5400000">
            <a:off x="293462" y="4381090"/>
            <a:ext cx="154544" cy="166509"/>
          </a:xfrm>
          <a:prstGeom prst="flowChartExtract">
            <a:avLst/>
          </a:prstGeom>
          <a:gradFill>
            <a:gsLst>
              <a:gs pos="0">
                <a:srgbClr val="F9BB00"/>
              </a:gs>
              <a:gs pos="100000">
                <a:srgbClr val="FFC000">
                  <a:alpha val="50000"/>
                </a:srgb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E24BA921-B044-4427-8D5F-6D1AC428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5843">
            <a:off x="2609110" y="3535719"/>
            <a:ext cx="1872279" cy="481626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DF63DA36-0541-4496-871B-88916FC6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9282">
            <a:off x="2611820" y="4466452"/>
            <a:ext cx="1833646" cy="481626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7016CD7F-C1D6-459B-BA3E-689B06D8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33" y="4019210"/>
            <a:ext cx="1851500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192374"/>
              </p:ext>
            </p:extLst>
          </p:nvPr>
        </p:nvGraphicFramePr>
        <p:xfrm>
          <a:off x="63679" y="1299411"/>
          <a:ext cx="9004610" cy="47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ttangolo 17">
            <a:extLst>
              <a:ext uri="{FF2B5EF4-FFF2-40B4-BE49-F238E27FC236}">
                <a16:creationId xmlns:a16="http://schemas.microsoft.com/office/drawing/2014/main" id="{EC4B1F08-73B4-4966-8637-4A27068D9FAB}"/>
              </a:ext>
            </a:extLst>
          </p:cNvPr>
          <p:cNvSpPr/>
          <p:nvPr/>
        </p:nvSpPr>
        <p:spPr>
          <a:xfrm>
            <a:off x="63679" y="1299411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/>
              </a:rPr>
              <a:t>SYLLABLE</a:t>
            </a:r>
            <a:r>
              <a:rPr lang="it-IT" sz="1400" dirty="0">
                <a:solidFill>
                  <a:schemeClr val="tx1"/>
                </a:solidFill>
              </a:rPr>
              <a:t> GAME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1659A2-4093-464F-A870-A8492437F9A3}"/>
              </a:ext>
            </a:extLst>
          </p:cNvPr>
          <p:cNvSpPr/>
          <p:nvPr/>
        </p:nvSpPr>
        <p:spPr>
          <a:xfrm>
            <a:off x="75711" y="4559969"/>
            <a:ext cx="9016642" cy="15280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it-IT" sz="1400" dirty="0">
                <a:solidFill>
                  <a:schemeClr val="tx1"/>
                </a:solidFill>
                <a:effectLst>
                  <a:glow>
                    <a:schemeClr val="accent1"/>
                  </a:glow>
                </a:effectLst>
              </a:rPr>
              <a:t>CALCULUS GAME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FACC25F-2260-434F-A145-62C3CABB7671}"/>
              </a:ext>
            </a:extLst>
          </p:cNvPr>
          <p:cNvCxnSpPr>
            <a:cxnSpLocks/>
          </p:cNvCxnSpPr>
          <p:nvPr/>
        </p:nvCxnSpPr>
        <p:spPr>
          <a:xfrm flipV="1">
            <a:off x="878304" y="4235117"/>
            <a:ext cx="0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C9888FC-2454-4512-8F4D-B8F8EB705B0F}"/>
              </a:ext>
            </a:extLst>
          </p:cNvPr>
          <p:cNvCxnSpPr>
            <a:cxnSpLocks/>
          </p:cNvCxnSpPr>
          <p:nvPr/>
        </p:nvCxnSpPr>
        <p:spPr>
          <a:xfrm flipV="1">
            <a:off x="2770462" y="4193006"/>
            <a:ext cx="1" cy="445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AF3F9F8-0790-47A7-B13C-95C4896CB06A}"/>
              </a:ext>
            </a:extLst>
          </p:cNvPr>
          <p:cNvCxnSpPr>
            <a:cxnSpLocks/>
          </p:cNvCxnSpPr>
          <p:nvPr/>
        </p:nvCxnSpPr>
        <p:spPr>
          <a:xfrm>
            <a:off x="2802552" y="2827421"/>
            <a:ext cx="0" cy="45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8750E56-940C-4621-A832-592BD0E4BB7D}"/>
              </a:ext>
            </a:extLst>
          </p:cNvPr>
          <p:cNvCxnSpPr>
            <a:cxnSpLocks/>
          </p:cNvCxnSpPr>
          <p:nvPr/>
        </p:nvCxnSpPr>
        <p:spPr>
          <a:xfrm>
            <a:off x="6631440" y="2827421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D8FC3F2-4BD7-4CE9-A006-F4177A58BCC5}"/>
              </a:ext>
            </a:extLst>
          </p:cNvPr>
          <p:cNvCxnSpPr>
            <a:cxnSpLocks/>
          </p:cNvCxnSpPr>
          <p:nvPr/>
        </p:nvCxnSpPr>
        <p:spPr>
          <a:xfrm>
            <a:off x="4909684" y="2810400"/>
            <a:ext cx="5348" cy="47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CB56438F-E6EA-445D-98BB-18F59CA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06" y="1418717"/>
            <a:ext cx="1862492" cy="129339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5A3559BE-E7A1-41B8-89E1-20FDC575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49" y="4753002"/>
            <a:ext cx="1800931" cy="1250647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1AD3A362-352F-4078-855E-F14DD1D8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51" y="1370382"/>
            <a:ext cx="1271563" cy="1330706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AF2FF7-BC6D-42AB-9018-3CB2A42DA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232" y="1360594"/>
            <a:ext cx="1425367" cy="1375355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240F0FF9-DDEE-4889-B162-75C51AEFC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87" t="7227" r="12488" b="3974"/>
          <a:stretch/>
        </p:blipFill>
        <p:spPr>
          <a:xfrm>
            <a:off x="154404" y="4774932"/>
            <a:ext cx="1538009" cy="123892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353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98654"/>
            <a:ext cx="8581043" cy="840400"/>
          </a:xfrm>
        </p:spPr>
        <p:txBody>
          <a:bodyPr/>
          <a:lstStyle/>
          <a:p>
            <a:r>
              <a:rPr lang="it-IT"/>
              <a:t>Presentazione Giochi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518F0F-3E7C-4388-BBBF-9A6F3A09AF17}"/>
              </a:ext>
            </a:extLst>
          </p:cNvPr>
          <p:cNvSpPr txBox="1"/>
          <p:nvPr/>
        </p:nvSpPr>
        <p:spPr>
          <a:xfrm>
            <a:off x="0" y="659589"/>
            <a:ext cx="1744579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1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4540EBF5-994D-4625-A391-0B5F7D48E201}"/>
              </a:ext>
            </a:extLst>
          </p:cNvPr>
          <p:cNvSpPr/>
          <p:nvPr/>
        </p:nvSpPr>
        <p:spPr>
          <a:xfrm>
            <a:off x="872290" y="7528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537B288-B71C-4F2C-BFCD-FD8F74121E85}"/>
              </a:ext>
            </a:extLst>
          </p:cNvPr>
          <p:cNvSpPr txBox="1"/>
          <p:nvPr/>
        </p:nvSpPr>
        <p:spPr>
          <a:xfrm>
            <a:off x="1687843" y="653989"/>
            <a:ext cx="194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43E460-ABFF-4E76-9937-4AA426F33B78}"/>
              </a:ext>
            </a:extLst>
          </p:cNvPr>
          <p:cNvSpPr txBox="1"/>
          <p:nvPr/>
        </p:nvSpPr>
        <p:spPr>
          <a:xfrm>
            <a:off x="3344888" y="659589"/>
            <a:ext cx="1233156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28CE26A-B77D-4C98-9BF6-403C3F333D23}"/>
              </a:ext>
            </a:extLst>
          </p:cNvPr>
          <p:cNvSpPr txBox="1"/>
          <p:nvPr/>
        </p:nvSpPr>
        <p:spPr>
          <a:xfrm>
            <a:off x="5064759" y="662978"/>
            <a:ext cx="1777600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5969"/>
                </a:solidFill>
              </a:rPr>
              <a:t>Parte 4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E07EBB-EEF4-4FCF-AB8F-C1416DFEBA63}"/>
              </a:ext>
            </a:extLst>
          </p:cNvPr>
          <p:cNvSpPr/>
          <p:nvPr/>
        </p:nvSpPr>
        <p:spPr>
          <a:xfrm>
            <a:off x="2536358" y="747269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C4DBB37-9493-41E2-A29D-74BBD4AD4E03}"/>
              </a:ext>
            </a:extLst>
          </p:cNvPr>
          <p:cNvSpPr/>
          <p:nvPr/>
        </p:nvSpPr>
        <p:spPr>
          <a:xfrm>
            <a:off x="4205065" y="708298"/>
            <a:ext cx="745958" cy="236985"/>
          </a:xfrm>
          <a:prstGeom prst="rightArrow">
            <a:avLst/>
          </a:prstGeom>
          <a:solidFill>
            <a:srgbClr val="728FA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D304187-B676-4F0C-B34C-D156F021F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3"/>
          <a:stretch/>
        </p:blipFill>
        <p:spPr>
          <a:xfrm>
            <a:off x="0" y="1548698"/>
            <a:ext cx="9504947" cy="45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4071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2185</TotalTime>
  <Words>1920</Words>
  <Application>Microsoft Office PowerPoint</Application>
  <PresentationFormat>Presentazione su schermo (4:3)</PresentationFormat>
  <Paragraphs>526</Paragraphs>
  <Slides>46</Slides>
  <Notes>2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2" baseType="lpstr">
      <vt:lpstr>BLAIRMDITC TT MEDIUM</vt:lpstr>
      <vt:lpstr>Noto Sans Symbols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ELENCO</vt:lpstr>
      <vt:lpstr>Presentazione standard di PowerPoint</vt:lpstr>
      <vt:lpstr>STATO DELL’ARTE</vt:lpstr>
      <vt:lpstr>STATO DELL’ARTE</vt:lpstr>
      <vt:lpstr>STATO DELL’ARTE</vt:lpstr>
      <vt:lpstr>Presentazione standard di PowerPoint</vt:lpstr>
      <vt:lpstr>Presentazione Giochi</vt:lpstr>
      <vt:lpstr>Presentazione Giochi</vt:lpstr>
      <vt:lpstr>Presentazione Giochi</vt:lpstr>
      <vt:lpstr>Presentazione software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Game Design e scelta dei parametri </vt:lpstr>
      <vt:lpstr>Passaggio dal razionale dei giochi alle specifiche funzionali alle tecniche (UML)</vt:lpstr>
      <vt:lpstr>Specifiche tecniche Menu di gioco</vt:lpstr>
      <vt:lpstr>Specifiche tecniche Schermata di gioco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Da specifiche funzionali a specifiche tecniche</vt:lpstr>
      <vt:lpstr>Specifiche tecniche Oggetti del gioco</vt:lpstr>
      <vt:lpstr>Presentazione standard di PowerPoint</vt:lpstr>
      <vt:lpstr>Presentazione standard di PowerPoint</vt:lpstr>
      <vt:lpstr>Presentazione standard di PowerPoint</vt:lpstr>
      <vt:lpstr>Euristiche</vt:lpstr>
      <vt:lpstr>Presentazione standard di PowerPoint</vt:lpstr>
      <vt:lpstr>Presentazione standard di PowerPoint</vt:lpstr>
      <vt:lpstr>Presentazione standard di PowerPoint</vt:lpstr>
      <vt:lpstr>ENGAGEMENT </vt:lpstr>
      <vt:lpstr>Presentazione standard di PowerPoint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Famiglia Colella</cp:lastModifiedBy>
  <cp:revision>151</cp:revision>
  <dcterms:created xsi:type="dcterms:W3CDTF">2015-05-26T12:27:57Z</dcterms:created>
  <dcterms:modified xsi:type="dcterms:W3CDTF">2021-04-29T08:09:14Z</dcterms:modified>
</cp:coreProperties>
</file>